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401" r:id="rId7"/>
    <p:sldId id="271" r:id="rId8"/>
    <p:sldId id="417" r:id="rId9"/>
    <p:sldId id="278" r:id="rId10"/>
    <p:sldId id="409" r:id="rId11"/>
    <p:sldId id="279" r:id="rId12"/>
    <p:sldId id="284" r:id="rId13"/>
    <p:sldId id="408" r:id="rId14"/>
    <p:sldId id="404" r:id="rId15"/>
    <p:sldId id="277" r:id="rId16"/>
    <p:sldId id="274" r:id="rId17"/>
    <p:sldId id="402" r:id="rId18"/>
    <p:sldId id="403" r:id="rId19"/>
    <p:sldId id="276" r:id="rId20"/>
    <p:sldId id="416" r:id="rId21"/>
    <p:sldId id="272" r:id="rId22"/>
    <p:sldId id="275" r:id="rId23"/>
    <p:sldId id="282" r:id="rId24"/>
    <p:sldId id="411" r:id="rId25"/>
    <p:sldId id="283" r:id="rId26"/>
    <p:sldId id="393" r:id="rId27"/>
    <p:sldId id="412" r:id="rId28"/>
    <p:sldId id="258" r:id="rId29"/>
    <p:sldId id="413" r:id="rId30"/>
    <p:sldId id="418" r:id="rId31"/>
    <p:sldId id="261" r:id="rId32"/>
    <p:sldId id="397" r:id="rId33"/>
    <p:sldId id="260" r:id="rId34"/>
    <p:sldId id="414" r:id="rId35"/>
    <p:sldId id="394" r:id="rId36"/>
    <p:sldId id="262" r:id="rId37"/>
    <p:sldId id="264" r:id="rId38"/>
    <p:sldId id="267" r:id="rId39"/>
    <p:sldId id="270" r:id="rId40"/>
    <p:sldId id="419" r:id="rId41"/>
    <p:sldId id="399" r:id="rId42"/>
    <p:sldId id="3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Colley" initials="RC" lastIdx="5" clrIdx="0">
    <p:extLst>
      <p:ext uri="{19B8F6BF-5375-455C-9EA6-DF929625EA0E}">
        <p15:presenceInfo xmlns:p15="http://schemas.microsoft.com/office/powerpoint/2012/main" userId="S-1-5-21-1659004503-492894223-725345543-277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54A"/>
    <a:srgbClr val="FFE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79083" autoAdjust="0"/>
  </p:normalViewPr>
  <p:slideViewPr>
    <p:cSldViewPr snapToGrid="0">
      <p:cViewPr varScale="1">
        <p:scale>
          <a:sx n="90" d="100"/>
          <a:sy n="90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Risley" userId="a2cc67f8-71fa-4e43-a291-4933585eed0f" providerId="ADAL" clId="{240C84F9-D90F-4488-9BC4-08E28085C95F}"/>
    <pc:docChg chg="undo custSel modSld">
      <pc:chgData name="Becky Risley" userId="a2cc67f8-71fa-4e43-a291-4933585eed0f" providerId="ADAL" clId="{240C84F9-D90F-4488-9BC4-08E28085C95F}" dt="2024-04-03T09:24:31.692" v="14" actId="478"/>
      <pc:docMkLst>
        <pc:docMk/>
      </pc:docMkLst>
      <pc:sldChg chg="delSp modSp mod">
        <pc:chgData name="Becky Risley" userId="a2cc67f8-71fa-4e43-a291-4933585eed0f" providerId="ADAL" clId="{240C84F9-D90F-4488-9BC4-08E28085C95F}" dt="2024-04-03T09:21:36.671" v="4" actId="478"/>
        <pc:sldMkLst>
          <pc:docMk/>
          <pc:sldMk cId="2427241261" sldId="257"/>
        </pc:sldMkLst>
        <pc:spChg chg="mod">
          <ac:chgData name="Becky Risley" userId="a2cc67f8-71fa-4e43-a291-4933585eed0f" providerId="ADAL" clId="{240C84F9-D90F-4488-9BC4-08E28085C95F}" dt="2024-04-03T09:21:29.894" v="1" actId="33524"/>
          <ac:spMkLst>
            <pc:docMk/>
            <pc:sldMk cId="2427241261" sldId="257"/>
            <ac:spMk id="3" creationId="{F36EDCE2-C8D4-48EF-94B4-902AEC3363FA}"/>
          </ac:spMkLst>
        </pc:spChg>
        <pc:spChg chg="mod">
          <ac:chgData name="Becky Risley" userId="a2cc67f8-71fa-4e43-a291-4933585eed0f" providerId="ADAL" clId="{240C84F9-D90F-4488-9BC4-08E28085C95F}" dt="2024-04-03T09:21:32.164" v="2" actId="33524"/>
          <ac:spMkLst>
            <pc:docMk/>
            <pc:sldMk cId="2427241261" sldId="257"/>
            <ac:spMk id="4" creationId="{66264F19-E999-47CE-3834-6FA66344AD77}"/>
          </ac:spMkLst>
        </pc:spChg>
        <pc:spChg chg="del">
          <ac:chgData name="Becky Risley" userId="a2cc67f8-71fa-4e43-a291-4933585eed0f" providerId="ADAL" clId="{240C84F9-D90F-4488-9BC4-08E28085C95F}" dt="2024-04-03T09:21:35.020" v="3" actId="478"/>
          <ac:spMkLst>
            <pc:docMk/>
            <pc:sldMk cId="2427241261" sldId="257"/>
            <ac:spMk id="5" creationId="{8DE74E61-11E9-413E-9201-4828ED1270FF}"/>
          </ac:spMkLst>
        </pc:spChg>
        <pc:picChg chg="del">
          <ac:chgData name="Becky Risley" userId="a2cc67f8-71fa-4e43-a291-4933585eed0f" providerId="ADAL" clId="{240C84F9-D90F-4488-9BC4-08E28085C95F}" dt="2024-04-03T09:21:36.671" v="4" actId="478"/>
          <ac:picMkLst>
            <pc:docMk/>
            <pc:sldMk cId="2427241261" sldId="257"/>
            <ac:picMk id="6" creationId="{00000000-0000-0000-0000-000000000000}"/>
          </ac:picMkLst>
        </pc:picChg>
      </pc:sldChg>
      <pc:sldChg chg="modSp mod modNotesTx">
        <pc:chgData name="Becky Risley" userId="a2cc67f8-71fa-4e43-a291-4933585eed0f" providerId="ADAL" clId="{240C84F9-D90F-4488-9BC4-08E28085C95F}" dt="2024-04-03T09:23:45.874" v="13" actId="1076"/>
        <pc:sldMkLst>
          <pc:docMk/>
          <pc:sldMk cId="683327897" sldId="258"/>
        </pc:sldMkLst>
        <pc:graphicFrameChg chg="mod">
          <ac:chgData name="Becky Risley" userId="a2cc67f8-71fa-4e43-a291-4933585eed0f" providerId="ADAL" clId="{240C84F9-D90F-4488-9BC4-08E28085C95F}" dt="2024-04-03T09:23:43.248" v="12" actId="1076"/>
          <ac:graphicFrameMkLst>
            <pc:docMk/>
            <pc:sldMk cId="683327897" sldId="258"/>
            <ac:graphicFrameMk id="7" creationId="{9816D0FD-1FAB-7BCC-AF47-A3759E003CA8}"/>
          </ac:graphicFrameMkLst>
        </pc:graphicFrameChg>
        <pc:graphicFrameChg chg="mod">
          <ac:chgData name="Becky Risley" userId="a2cc67f8-71fa-4e43-a291-4933585eed0f" providerId="ADAL" clId="{240C84F9-D90F-4488-9BC4-08E28085C95F}" dt="2024-04-03T09:23:45.874" v="13" actId="1076"/>
          <ac:graphicFrameMkLst>
            <pc:docMk/>
            <pc:sldMk cId="683327897" sldId="258"/>
            <ac:graphicFrameMk id="10" creationId="{CEC88864-8EF9-58A7-525D-477AFB891D6E}"/>
          </ac:graphicFrameMkLst>
        </pc:graphicFrameChg>
      </pc:sldChg>
      <pc:sldChg chg="delSp modSp mod">
        <pc:chgData name="Becky Risley" userId="a2cc67f8-71fa-4e43-a291-4933585eed0f" providerId="ADAL" clId="{240C84F9-D90F-4488-9BC4-08E28085C95F}" dt="2024-04-03T09:21:54.602" v="6" actId="1076"/>
        <pc:sldMkLst>
          <pc:docMk/>
          <pc:sldMk cId="2642531473" sldId="271"/>
        </pc:sldMkLst>
        <pc:spChg chg="del">
          <ac:chgData name="Becky Risley" userId="a2cc67f8-71fa-4e43-a291-4933585eed0f" providerId="ADAL" clId="{240C84F9-D90F-4488-9BC4-08E28085C95F}" dt="2024-04-03T09:21:50.998" v="5" actId="478"/>
          <ac:spMkLst>
            <pc:docMk/>
            <pc:sldMk cId="2642531473" sldId="271"/>
            <ac:spMk id="6" creationId="{9136AA8A-6A37-4977-B0A9-92ED4FB09966}"/>
          </ac:spMkLst>
        </pc:spChg>
        <pc:graphicFrameChg chg="mod">
          <ac:chgData name="Becky Risley" userId="a2cc67f8-71fa-4e43-a291-4933585eed0f" providerId="ADAL" clId="{240C84F9-D90F-4488-9BC4-08E28085C95F}" dt="2024-04-03T09:21:54.602" v="6" actId="1076"/>
          <ac:graphicFrameMkLst>
            <pc:docMk/>
            <pc:sldMk cId="2642531473" sldId="271"/>
            <ac:graphicFrameMk id="7" creationId="{0053D066-66AC-9257-9187-AB238F25CBA9}"/>
          </ac:graphicFrameMkLst>
        </pc:graphicFrameChg>
      </pc:sldChg>
      <pc:sldChg chg="modNotesTx">
        <pc:chgData name="Becky Risley" userId="a2cc67f8-71fa-4e43-a291-4933585eed0f" providerId="ADAL" clId="{240C84F9-D90F-4488-9BC4-08E28085C95F}" dt="2024-04-03T09:22:27.186" v="8" actId="6549"/>
        <pc:sldMkLst>
          <pc:docMk/>
          <pc:sldMk cId="3325060464" sldId="284"/>
        </pc:sldMkLst>
      </pc:sldChg>
      <pc:sldChg chg="delSp mod">
        <pc:chgData name="Becky Risley" userId="a2cc67f8-71fa-4e43-a291-4933585eed0f" providerId="ADAL" clId="{240C84F9-D90F-4488-9BC4-08E28085C95F}" dt="2024-04-03T09:24:31.692" v="14" actId="478"/>
        <pc:sldMkLst>
          <pc:docMk/>
          <pc:sldMk cId="396252579" sldId="394"/>
        </pc:sldMkLst>
        <pc:spChg chg="del">
          <ac:chgData name="Becky Risley" userId="a2cc67f8-71fa-4e43-a291-4933585eed0f" providerId="ADAL" clId="{240C84F9-D90F-4488-9BC4-08E28085C95F}" dt="2024-04-03T09:24:31.692" v="14" actId="478"/>
          <ac:spMkLst>
            <pc:docMk/>
            <pc:sldMk cId="396252579" sldId="394"/>
            <ac:spMk id="3" creationId="{179B47CE-839C-D768-167E-FA862036B09C}"/>
          </ac:spMkLst>
        </pc:spChg>
      </pc:sldChg>
      <pc:sldChg chg="delSp mod">
        <pc:chgData name="Becky Risley" userId="a2cc67f8-71fa-4e43-a291-4933585eed0f" providerId="ADAL" clId="{240C84F9-D90F-4488-9BC4-08E28085C95F}" dt="2024-03-28T15:03:21.639" v="0" actId="478"/>
        <pc:sldMkLst>
          <pc:docMk/>
          <pc:sldMk cId="3567304659" sldId="404"/>
        </pc:sldMkLst>
        <pc:spChg chg="del">
          <ac:chgData name="Becky Risley" userId="a2cc67f8-71fa-4e43-a291-4933585eed0f" providerId="ADAL" clId="{240C84F9-D90F-4488-9BC4-08E28085C95F}" dt="2024-03-28T15:03:21.639" v="0" actId="478"/>
          <ac:spMkLst>
            <pc:docMk/>
            <pc:sldMk cId="3567304659" sldId="404"/>
            <ac:spMk id="6" creationId="{72A13DD3-34C9-27AE-A24B-8D094F8E4488}"/>
          </ac:spMkLst>
        </pc:spChg>
      </pc:sldChg>
      <pc:sldChg chg="modNotesTx">
        <pc:chgData name="Becky Risley" userId="a2cc67f8-71fa-4e43-a291-4933585eed0f" providerId="ADAL" clId="{240C84F9-D90F-4488-9BC4-08E28085C95F}" dt="2024-04-03T09:23:00.275" v="9" actId="6549"/>
        <pc:sldMkLst>
          <pc:docMk/>
          <pc:sldMk cId="1393946204" sldId="411"/>
        </pc:sldMkLst>
      </pc:sldChg>
      <pc:sldChg chg="modNotesTx">
        <pc:chgData name="Becky Risley" userId="a2cc67f8-71fa-4e43-a291-4933585eed0f" providerId="ADAL" clId="{240C84F9-D90F-4488-9BC4-08E28085C95F}" dt="2024-04-03T09:23:22.932" v="10" actId="6549"/>
        <pc:sldMkLst>
          <pc:docMk/>
          <pc:sldMk cId="1983057939" sldId="4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TA-NAS01.uwe.ac.uk\Faculty\SU\General\Membership%20Services\Community%20Team\Campaigns%20&amp;%20Projects\Drugs%20and%20Alcohol\Drugs%20and%20Alcohol%20Impact%20Accreditation\DAI%20Submision%2022_24\Survey\Comparison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often</a:t>
            </a:r>
            <a:r>
              <a:rPr lang="en-GB" baseline="0"/>
              <a:t> do you drink alcohol (%)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alcohol!$A$7</c:f>
              <c:strCache>
                <c:ptCount val="1"/>
                <c:pt idx="0">
                  <c:v>23/24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alcohol!$B$6:$I$6</c:f>
              <c:strCache>
                <c:ptCount val="8"/>
                <c:pt idx="0">
                  <c:v>Every/most days </c:v>
                </c:pt>
                <c:pt idx="1">
                  <c:v>4-5 days a week</c:v>
                </c:pt>
                <c:pt idx="2">
                  <c:v>2-3 days a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Never (drank in the past)</c:v>
                </c:pt>
                <c:pt idx="6">
                  <c:v>Never</c:v>
                </c:pt>
                <c:pt idx="7">
                  <c:v>Don't know </c:v>
                </c:pt>
              </c:strCache>
            </c:strRef>
          </c:cat>
          <c:val>
            <c:numRef>
              <c:f>alcohol!$B$7:$I$7</c:f>
              <c:numCache>
                <c:formatCode>General</c:formatCode>
                <c:ptCount val="8"/>
                <c:pt idx="0">
                  <c:v>2</c:v>
                </c:pt>
                <c:pt idx="1">
                  <c:v>5</c:v>
                </c:pt>
                <c:pt idx="2">
                  <c:v>19</c:v>
                </c:pt>
                <c:pt idx="3">
                  <c:v>21</c:v>
                </c:pt>
                <c:pt idx="4">
                  <c:v>31</c:v>
                </c:pt>
                <c:pt idx="5">
                  <c:v>12</c:v>
                </c:pt>
                <c:pt idx="6">
                  <c:v>10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7-442E-A820-699FBFFE1604}"/>
            </c:ext>
          </c:extLst>
        </c:ser>
        <c:ser>
          <c:idx val="1"/>
          <c:order val="1"/>
          <c:tx>
            <c:strRef>
              <c:f>alcohol!$A$8</c:f>
              <c:strCache>
                <c:ptCount val="1"/>
                <c:pt idx="0">
                  <c:v>22/23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alcohol!$B$6:$I$6</c:f>
              <c:strCache>
                <c:ptCount val="8"/>
                <c:pt idx="0">
                  <c:v>Every/most days </c:v>
                </c:pt>
                <c:pt idx="1">
                  <c:v>4-5 days a week</c:v>
                </c:pt>
                <c:pt idx="2">
                  <c:v>2-3 days a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Never (drank in the past)</c:v>
                </c:pt>
                <c:pt idx="6">
                  <c:v>Never</c:v>
                </c:pt>
                <c:pt idx="7">
                  <c:v>Don't know </c:v>
                </c:pt>
              </c:strCache>
            </c:strRef>
          </c:cat>
          <c:val>
            <c:numRef>
              <c:f>alcohol!$B$8:$I$8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18</c:v>
                </c:pt>
                <c:pt idx="3">
                  <c:v>15</c:v>
                </c:pt>
                <c:pt idx="4">
                  <c:v>33</c:v>
                </c:pt>
                <c:pt idx="5">
                  <c:v>12</c:v>
                </c:pt>
                <c:pt idx="6">
                  <c:v>16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F7-442E-A820-699FBFFE1604}"/>
            </c:ext>
          </c:extLst>
        </c:ser>
        <c:ser>
          <c:idx val="2"/>
          <c:order val="2"/>
          <c:tx>
            <c:strRef>
              <c:f>alcohol!$A$9</c:f>
              <c:strCache>
                <c:ptCount val="1"/>
                <c:pt idx="0">
                  <c:v>21/22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alcohol!$B$6:$I$6</c:f>
              <c:strCache>
                <c:ptCount val="8"/>
                <c:pt idx="0">
                  <c:v>Every/most days </c:v>
                </c:pt>
                <c:pt idx="1">
                  <c:v>4-5 days a week</c:v>
                </c:pt>
                <c:pt idx="2">
                  <c:v>2-3 days a week</c:v>
                </c:pt>
                <c:pt idx="3">
                  <c:v>once a week</c:v>
                </c:pt>
                <c:pt idx="4">
                  <c:v>less than once a week</c:v>
                </c:pt>
                <c:pt idx="5">
                  <c:v>Never (drank in the past)</c:v>
                </c:pt>
                <c:pt idx="6">
                  <c:v>Never</c:v>
                </c:pt>
                <c:pt idx="7">
                  <c:v>Don't know </c:v>
                </c:pt>
              </c:strCache>
            </c:strRef>
          </c:cat>
          <c:val>
            <c:numRef>
              <c:f>alcohol!$B$9:$I$9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34</c:v>
                </c:pt>
                <c:pt idx="3">
                  <c:v>19</c:v>
                </c:pt>
                <c:pt idx="4">
                  <c:v>24</c:v>
                </c:pt>
                <c:pt idx="5">
                  <c:v>7</c:v>
                </c:pt>
                <c:pt idx="6">
                  <c:v>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F7-442E-A820-699FBFFE1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90448"/>
        <c:axId val="1986233632"/>
      </c:barChart>
      <c:catAx>
        <c:axId val="2029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233632"/>
        <c:crosses val="autoZero"/>
        <c:auto val="1"/>
        <c:lblAlgn val="ctr"/>
        <c:lblOffset val="100"/>
        <c:noMultiLvlLbl val="0"/>
      </c:catAx>
      <c:valAx>
        <c:axId val="198623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 dirty="0"/>
              <a:t>Deliberately getting drunk at home before a night out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'alcohol 1'!$B$33</c:f>
              <c:strCache>
                <c:ptCount val="1"/>
                <c:pt idx="0">
                  <c:v>Something I do regularly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'alcohol 1'!$A$34:$A$39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2016-2017</c:v>
                </c:pt>
              </c:strCache>
            </c:strRef>
          </c:cat>
          <c:val>
            <c:numRef>
              <c:f>'alcohol 1'!$B$34:$B$39</c:f>
              <c:numCache>
                <c:formatCode>0%</c:formatCode>
                <c:ptCount val="6"/>
                <c:pt idx="0">
                  <c:v>0.37</c:v>
                </c:pt>
                <c:pt idx="1">
                  <c:v>0.3</c:v>
                </c:pt>
                <c:pt idx="2" formatCode="0.00%">
                  <c:v>0.40899999999999997</c:v>
                </c:pt>
                <c:pt idx="3">
                  <c:v>0.45</c:v>
                </c:pt>
                <c:pt idx="4">
                  <c:v>0.46</c:v>
                </c:pt>
                <c:pt idx="5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F-4D68-960A-EF1214B4F534}"/>
            </c:ext>
          </c:extLst>
        </c:ser>
        <c:ser>
          <c:idx val="1"/>
          <c:order val="1"/>
          <c:tx>
            <c:strRef>
              <c:f>'alcohol 1'!$C$33</c:f>
              <c:strCache>
                <c:ptCount val="1"/>
                <c:pt idx="0">
                  <c:v>Something I consider but rarely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'alcohol 1'!$A$34:$A$39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2016-2017</c:v>
                </c:pt>
              </c:strCache>
            </c:strRef>
          </c:cat>
          <c:val>
            <c:numRef>
              <c:f>'alcohol 1'!$C$34:$C$39</c:f>
              <c:numCache>
                <c:formatCode>0%</c:formatCode>
                <c:ptCount val="6"/>
                <c:pt idx="0">
                  <c:v>0.35</c:v>
                </c:pt>
                <c:pt idx="1">
                  <c:v>0.39</c:v>
                </c:pt>
                <c:pt idx="2" formatCode="0.00%">
                  <c:v>0.34799999999999998</c:v>
                </c:pt>
                <c:pt idx="3">
                  <c:v>0.34</c:v>
                </c:pt>
                <c:pt idx="4">
                  <c:v>0.3</c:v>
                </c:pt>
                <c:pt idx="5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F-4D68-960A-EF1214B4F534}"/>
            </c:ext>
          </c:extLst>
        </c:ser>
        <c:ser>
          <c:idx val="2"/>
          <c:order val="2"/>
          <c:tx>
            <c:strRef>
              <c:f>'alcohol 1'!$D$33</c:f>
              <c:strCache>
                <c:ptCount val="1"/>
                <c:pt idx="0">
                  <c:v>Something I would not even consider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'alcohol 1'!$A$34:$A$39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2016-2017</c:v>
                </c:pt>
              </c:strCache>
            </c:strRef>
          </c:cat>
          <c:val>
            <c:numRef>
              <c:f>'alcohol 1'!$D$34:$D$39</c:f>
              <c:numCache>
                <c:formatCode>0%</c:formatCode>
                <c:ptCount val="6"/>
                <c:pt idx="0">
                  <c:v>0.28000000000000003</c:v>
                </c:pt>
                <c:pt idx="1">
                  <c:v>0.31</c:v>
                </c:pt>
                <c:pt idx="2" formatCode="0.00%">
                  <c:v>0.24299999999999999</c:v>
                </c:pt>
                <c:pt idx="3">
                  <c:v>0.21</c:v>
                </c:pt>
                <c:pt idx="4">
                  <c:v>0.24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CF-4D68-960A-EF1214B4F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279072"/>
        <c:axId val="1321746864"/>
      </c:barChart>
      <c:catAx>
        <c:axId val="15427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746864"/>
        <c:crosses val="autoZero"/>
        <c:auto val="1"/>
        <c:lblAlgn val="ctr"/>
        <c:lblOffset val="100"/>
        <c:noMultiLvlLbl val="0"/>
      </c:catAx>
      <c:valAx>
        <c:axId val="132174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 dirty="0"/>
              <a:t>You agreed it can be difficult not to drink too much on a night out – why do you think that?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'alcohol 1'!$C$177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'alcohol 1'!$D$176:$M$176</c:f>
              <c:strCache>
                <c:ptCount val="10"/>
                <c:pt idx="0">
                  <c:v>Pressure from friends </c:v>
                </c:pt>
                <c:pt idx="1">
                  <c:v>It can be difficult to get water or soft drinks from bars / clubs  </c:v>
                </c:pt>
                <c:pt idx="2">
                  <c:v>It can be expensive to get water or soft drinks from bars / clubs </c:v>
                </c:pt>
                <c:pt idx="3">
                  <c:v>It can feel embarrassing ordering water or soft drinks  </c:v>
                </c:pt>
                <c:pt idx="4">
                  <c:v>It’s easy to get caught up in rounds </c:v>
                </c:pt>
                <c:pt idx="5">
                  <c:v>I don’t know what to do that would help me to not drink too much </c:v>
                </c:pt>
                <c:pt idx="6">
                  <c:v>There are too many tempting drinks offers </c:v>
                </c:pt>
                <c:pt idx="7">
                  <c:v>Drinking helps me to relax / socialise </c:v>
                </c:pt>
                <c:pt idx="8">
                  <c:v>Other </c:v>
                </c:pt>
                <c:pt idx="9">
                  <c:v>Don’t know </c:v>
                </c:pt>
              </c:strCache>
            </c:strRef>
          </c:cat>
          <c:val>
            <c:numRef>
              <c:f>'alcohol 1'!$D$177:$M$177</c:f>
              <c:numCache>
                <c:formatCode>0.00%</c:formatCode>
                <c:ptCount val="10"/>
                <c:pt idx="0">
                  <c:v>0.21199999999999999</c:v>
                </c:pt>
                <c:pt idx="1">
                  <c:v>0.152</c:v>
                </c:pt>
                <c:pt idx="2">
                  <c:v>0.19700000000000001</c:v>
                </c:pt>
                <c:pt idx="3">
                  <c:v>0.152</c:v>
                </c:pt>
                <c:pt idx="4">
                  <c:v>0.48499999999999999</c:v>
                </c:pt>
                <c:pt idx="5">
                  <c:v>9.0999999999999998E-2</c:v>
                </c:pt>
                <c:pt idx="6">
                  <c:v>0.19700000000000001</c:v>
                </c:pt>
                <c:pt idx="7">
                  <c:v>0.68200000000000005</c:v>
                </c:pt>
                <c:pt idx="8">
                  <c:v>0.19700000000000001</c:v>
                </c:pt>
                <c:pt idx="9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A-4ADA-8AB7-AD5FCC91407B}"/>
            </c:ext>
          </c:extLst>
        </c:ser>
        <c:ser>
          <c:idx val="1"/>
          <c:order val="1"/>
          <c:tx>
            <c:strRef>
              <c:f>'alcohol 1'!$C$178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'alcohol 1'!$D$176:$M$176</c:f>
              <c:strCache>
                <c:ptCount val="10"/>
                <c:pt idx="0">
                  <c:v>Pressure from friends </c:v>
                </c:pt>
                <c:pt idx="1">
                  <c:v>It can be difficult to get water or soft drinks from bars / clubs  </c:v>
                </c:pt>
                <c:pt idx="2">
                  <c:v>It can be expensive to get water or soft drinks from bars / clubs </c:v>
                </c:pt>
                <c:pt idx="3">
                  <c:v>It can feel embarrassing ordering water or soft drinks  </c:v>
                </c:pt>
                <c:pt idx="4">
                  <c:v>It’s easy to get caught up in rounds </c:v>
                </c:pt>
                <c:pt idx="5">
                  <c:v>I don’t know what to do that would help me to not drink too much </c:v>
                </c:pt>
                <c:pt idx="6">
                  <c:v>There are too many tempting drinks offers </c:v>
                </c:pt>
                <c:pt idx="7">
                  <c:v>Drinking helps me to relax / socialise </c:v>
                </c:pt>
                <c:pt idx="8">
                  <c:v>Other </c:v>
                </c:pt>
                <c:pt idx="9">
                  <c:v>Don’t know </c:v>
                </c:pt>
              </c:strCache>
            </c:strRef>
          </c:cat>
          <c:val>
            <c:numRef>
              <c:f>'alcohol 1'!$D$178:$M$178</c:f>
              <c:numCache>
                <c:formatCode>0%</c:formatCode>
                <c:ptCount val="10"/>
                <c:pt idx="0">
                  <c:v>0.34</c:v>
                </c:pt>
                <c:pt idx="1">
                  <c:v>0.15</c:v>
                </c:pt>
                <c:pt idx="2">
                  <c:v>0.27</c:v>
                </c:pt>
                <c:pt idx="3">
                  <c:v>0.19</c:v>
                </c:pt>
                <c:pt idx="4">
                  <c:v>0.51</c:v>
                </c:pt>
                <c:pt idx="5">
                  <c:v>0.14000000000000001</c:v>
                </c:pt>
                <c:pt idx="6">
                  <c:v>0.26</c:v>
                </c:pt>
                <c:pt idx="7">
                  <c:v>0.73</c:v>
                </c:pt>
                <c:pt idx="8">
                  <c:v>7.0000000000000007E-2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A-4ADA-8AB7-AD5FCC91407B}"/>
            </c:ext>
          </c:extLst>
        </c:ser>
        <c:ser>
          <c:idx val="2"/>
          <c:order val="2"/>
          <c:tx>
            <c:strRef>
              <c:f>'alcohol 1'!$C$179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'alcohol 1'!$D$176:$M$176</c:f>
              <c:strCache>
                <c:ptCount val="10"/>
                <c:pt idx="0">
                  <c:v>Pressure from friends </c:v>
                </c:pt>
                <c:pt idx="1">
                  <c:v>It can be difficult to get water or soft drinks from bars / clubs  </c:v>
                </c:pt>
                <c:pt idx="2">
                  <c:v>It can be expensive to get water or soft drinks from bars / clubs </c:v>
                </c:pt>
                <c:pt idx="3">
                  <c:v>It can feel embarrassing ordering water or soft drinks  </c:v>
                </c:pt>
                <c:pt idx="4">
                  <c:v>It’s easy to get caught up in rounds </c:v>
                </c:pt>
                <c:pt idx="5">
                  <c:v>I don’t know what to do that would help me to not drink too much </c:v>
                </c:pt>
                <c:pt idx="6">
                  <c:v>There are too many tempting drinks offers </c:v>
                </c:pt>
                <c:pt idx="7">
                  <c:v>Drinking helps me to relax / socialise </c:v>
                </c:pt>
                <c:pt idx="8">
                  <c:v>Other </c:v>
                </c:pt>
                <c:pt idx="9">
                  <c:v>Don’t know </c:v>
                </c:pt>
              </c:strCache>
            </c:strRef>
          </c:cat>
          <c:val>
            <c:numRef>
              <c:f>'alcohol 1'!$D$179:$M$179</c:f>
              <c:numCache>
                <c:formatCode>0%</c:formatCode>
                <c:ptCount val="10"/>
                <c:pt idx="0">
                  <c:v>0.21</c:v>
                </c:pt>
                <c:pt idx="1">
                  <c:v>0.09</c:v>
                </c:pt>
                <c:pt idx="2">
                  <c:v>0.18</c:v>
                </c:pt>
                <c:pt idx="3">
                  <c:v>0.15</c:v>
                </c:pt>
                <c:pt idx="4">
                  <c:v>0.67</c:v>
                </c:pt>
                <c:pt idx="5">
                  <c:v>0.1</c:v>
                </c:pt>
                <c:pt idx="6">
                  <c:v>0.21</c:v>
                </c:pt>
                <c:pt idx="7">
                  <c:v>0.66</c:v>
                </c:pt>
                <c:pt idx="8">
                  <c:v>0.09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2A-4ADA-8AB7-AD5FCC914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274416"/>
        <c:axId val="1700229136"/>
      </c:barChart>
      <c:catAx>
        <c:axId val="16727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229136"/>
        <c:crosses val="autoZero"/>
        <c:auto val="1"/>
        <c:lblAlgn val="ctr"/>
        <c:lblOffset val="100"/>
        <c:noMultiLvlLbl val="0"/>
      </c:catAx>
      <c:valAx>
        <c:axId val="170022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7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alcohol!$C$142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alcohol!$D$141:$H$141</c:f>
              <c:strCache>
                <c:ptCount val="5"/>
                <c:pt idx="0">
                  <c:v>Agree strongly </c:v>
                </c:pt>
                <c:pt idx="1">
                  <c:v>Agree slightly </c:v>
                </c:pt>
                <c:pt idx="2">
                  <c:v>Disagree slightly </c:v>
                </c:pt>
                <c:pt idx="3">
                  <c:v>Disagree strongly </c:v>
                </c:pt>
                <c:pt idx="4">
                  <c:v>Don’t know </c:v>
                </c:pt>
              </c:strCache>
            </c:strRef>
          </c:cat>
          <c:val>
            <c:numRef>
              <c:f>alcohol!$D$142:$H$142</c:f>
              <c:numCache>
                <c:formatCode>0%</c:formatCode>
                <c:ptCount val="5"/>
                <c:pt idx="0">
                  <c:v>0.48</c:v>
                </c:pt>
                <c:pt idx="1">
                  <c:v>0.28999999999999998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7-44CB-8559-41225CCDC8DE}"/>
            </c:ext>
          </c:extLst>
        </c:ser>
        <c:ser>
          <c:idx val="1"/>
          <c:order val="1"/>
          <c:tx>
            <c:strRef>
              <c:f>alcohol!$C$143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alcohol!$D$141:$H$141</c:f>
              <c:strCache>
                <c:ptCount val="5"/>
                <c:pt idx="0">
                  <c:v>Agree strongly </c:v>
                </c:pt>
                <c:pt idx="1">
                  <c:v>Agree slightly </c:v>
                </c:pt>
                <c:pt idx="2">
                  <c:v>Disagree slightly </c:v>
                </c:pt>
                <c:pt idx="3">
                  <c:v>Disagree strongly </c:v>
                </c:pt>
                <c:pt idx="4">
                  <c:v>Don’t know </c:v>
                </c:pt>
              </c:strCache>
            </c:strRef>
          </c:cat>
          <c:val>
            <c:numRef>
              <c:f>alcohol!$D$143:$H$143</c:f>
              <c:numCache>
                <c:formatCode>0%</c:formatCode>
                <c:ptCount val="5"/>
                <c:pt idx="0">
                  <c:v>0.38</c:v>
                </c:pt>
                <c:pt idx="1">
                  <c:v>0.39</c:v>
                </c:pt>
                <c:pt idx="2">
                  <c:v>0.09</c:v>
                </c:pt>
                <c:pt idx="3">
                  <c:v>0.04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7-44CB-8559-41225CCDC8DE}"/>
            </c:ext>
          </c:extLst>
        </c:ser>
        <c:ser>
          <c:idx val="2"/>
          <c:order val="2"/>
          <c:tx>
            <c:strRef>
              <c:f>alcohol!$C$144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alcohol!$D$141:$H$141</c:f>
              <c:strCache>
                <c:ptCount val="5"/>
                <c:pt idx="0">
                  <c:v>Agree strongly </c:v>
                </c:pt>
                <c:pt idx="1">
                  <c:v>Agree slightly </c:v>
                </c:pt>
                <c:pt idx="2">
                  <c:v>Disagree slightly </c:v>
                </c:pt>
                <c:pt idx="3">
                  <c:v>Disagree strongly </c:v>
                </c:pt>
                <c:pt idx="4">
                  <c:v>Don’t know </c:v>
                </c:pt>
              </c:strCache>
            </c:strRef>
          </c:cat>
          <c:val>
            <c:numRef>
              <c:f>alcohol!$D$144:$H$144</c:f>
              <c:numCache>
                <c:formatCode>0%</c:formatCode>
                <c:ptCount val="5"/>
                <c:pt idx="0">
                  <c:v>0.504</c:v>
                </c:pt>
                <c:pt idx="1">
                  <c:v>0.33600000000000002</c:v>
                </c:pt>
                <c:pt idx="2">
                  <c:v>8.4000000000000005E-2</c:v>
                </c:pt>
                <c:pt idx="3">
                  <c:v>3.4000000000000002E-2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E7-44CB-8559-41225CCDC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289776"/>
        <c:axId val="1321753312"/>
      </c:barChart>
      <c:catAx>
        <c:axId val="16728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753312"/>
        <c:crosses val="autoZero"/>
        <c:auto val="1"/>
        <c:lblAlgn val="ctr"/>
        <c:lblOffset val="100"/>
        <c:noMultiLvlLbl val="0"/>
      </c:catAx>
      <c:valAx>
        <c:axId val="132175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8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baseline="0" dirty="0"/>
              <a:t>Which of the following have you experienced since you have been at university / college</a:t>
            </a:r>
          </a:p>
          <a:p>
            <a:pPr>
              <a:defRPr/>
            </a:pPr>
            <a:r>
              <a:rPr lang="en-GB" sz="1800" b="0" i="0" u="none" strike="noStrike" baseline="0" dirty="0"/>
              <a:t>during or following the consumption of alcohol?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'alcohol 1'!$C$264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'alcohol 1'!$D$263:$P$263</c:f>
              <c:strCache>
                <c:ptCount val="13"/>
                <c:pt idx="0">
                  <c:v>Was unable to remember what happened the night before </c:v>
                </c:pt>
                <c:pt idx="1">
                  <c:v>Experienced unwanted sexual attention from a stranger or someone I know e.g. catcalls, whistles, comments or jokes</c:v>
                </c:pt>
                <c:pt idx="2">
                  <c:v>Took risks with your personal safety you otherwise would not have </c:v>
                </c:pt>
                <c:pt idx="3">
                  <c:v>Injured yourself </c:v>
                </c:pt>
                <c:pt idx="4">
                  <c:v>Enjoyed the experience of having sex whilst under the influence of alcohol</c:v>
                </c:pt>
                <c:pt idx="5">
                  <c:v>Lost a valued possession / had something stolen (such as a mobile phone or wallet)</c:v>
                </c:pt>
                <c:pt idx="6">
                  <c:v>None of these</c:v>
                </c:pt>
                <c:pt idx="7">
                  <c:v>Had unprotected sex </c:v>
                </c:pt>
                <c:pt idx="8">
                  <c:v>Regretted a decision to engage in sexual activity </c:v>
                </c:pt>
                <c:pt idx="9">
                  <c:v>Felt glad about a decision to engage in sexual activity you otherwise would not have</c:v>
                </c:pt>
                <c:pt idx="10">
                  <c:v>Experienced sexual assault</c:v>
                </c:pt>
                <c:pt idx="11">
                  <c:v>Experienced verbal abuse </c:v>
                </c:pt>
                <c:pt idx="12">
                  <c:v>Refused entry to a club</c:v>
                </c:pt>
              </c:strCache>
            </c:strRef>
          </c:cat>
          <c:val>
            <c:numRef>
              <c:f>'alcohol 1'!$D$264:$P$264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0.3</c:v>
                </c:pt>
                <c:pt idx="8">
                  <c:v>0.25</c:v>
                </c:pt>
                <c:pt idx="9">
                  <c:v>0</c:v>
                </c:pt>
                <c:pt idx="10">
                  <c:v>0.27</c:v>
                </c:pt>
                <c:pt idx="11">
                  <c:v>0.55000000000000004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B-4B59-91A9-172275CF44BD}"/>
            </c:ext>
          </c:extLst>
        </c:ser>
        <c:ser>
          <c:idx val="1"/>
          <c:order val="1"/>
          <c:tx>
            <c:strRef>
              <c:f>'alcohol 1'!$C$265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'alcohol 1'!$D$263:$P$263</c:f>
              <c:strCache>
                <c:ptCount val="13"/>
                <c:pt idx="0">
                  <c:v>Was unable to remember what happened the night before </c:v>
                </c:pt>
                <c:pt idx="1">
                  <c:v>Experienced unwanted sexual attention from a stranger or someone I know e.g. catcalls, whistles, comments or jokes</c:v>
                </c:pt>
                <c:pt idx="2">
                  <c:v>Took risks with your personal safety you otherwise would not have </c:v>
                </c:pt>
                <c:pt idx="3">
                  <c:v>Injured yourself </c:v>
                </c:pt>
                <c:pt idx="4">
                  <c:v>Enjoyed the experience of having sex whilst under the influence of alcohol</c:v>
                </c:pt>
                <c:pt idx="5">
                  <c:v>Lost a valued possession / had something stolen (such as a mobile phone or wallet)</c:v>
                </c:pt>
                <c:pt idx="6">
                  <c:v>None of these</c:v>
                </c:pt>
                <c:pt idx="7">
                  <c:v>Had unprotected sex </c:v>
                </c:pt>
                <c:pt idx="8">
                  <c:v>Regretted a decision to engage in sexual activity </c:v>
                </c:pt>
                <c:pt idx="9">
                  <c:v>Felt glad about a decision to engage in sexual activity you otherwise would not have</c:v>
                </c:pt>
                <c:pt idx="10">
                  <c:v>Experienced sexual assault</c:v>
                </c:pt>
                <c:pt idx="11">
                  <c:v>Experienced verbal abuse </c:v>
                </c:pt>
                <c:pt idx="12">
                  <c:v>Refused entry to a club</c:v>
                </c:pt>
              </c:strCache>
            </c:strRef>
          </c:cat>
          <c:val>
            <c:numRef>
              <c:f>'alcohol 1'!$D$265:$P$265</c:f>
              <c:numCache>
                <c:formatCode>0%</c:formatCode>
                <c:ptCount val="13"/>
                <c:pt idx="0">
                  <c:v>0.51700000000000002</c:v>
                </c:pt>
                <c:pt idx="1">
                  <c:v>0.433</c:v>
                </c:pt>
                <c:pt idx="2">
                  <c:v>0.41699999999999998</c:v>
                </c:pt>
                <c:pt idx="3">
                  <c:v>0.4</c:v>
                </c:pt>
                <c:pt idx="4">
                  <c:v>0.35799999999999998</c:v>
                </c:pt>
                <c:pt idx="5">
                  <c:v>0.25</c:v>
                </c:pt>
                <c:pt idx="6">
                  <c:v>0.25</c:v>
                </c:pt>
                <c:pt idx="7">
                  <c:v>0.23300000000000001</c:v>
                </c:pt>
                <c:pt idx="8">
                  <c:v>0.22500000000000001</c:v>
                </c:pt>
                <c:pt idx="9">
                  <c:v>0.17499999999999999</c:v>
                </c:pt>
                <c:pt idx="10">
                  <c:v>0.15</c:v>
                </c:pt>
                <c:pt idx="11">
                  <c:v>0.14199999999999999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B-4B59-91A9-172275CF44BD}"/>
            </c:ext>
          </c:extLst>
        </c:ser>
        <c:ser>
          <c:idx val="2"/>
          <c:order val="2"/>
          <c:tx>
            <c:strRef>
              <c:f>'alcohol 1'!$C$266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'alcohol 1'!$D$263:$P$263</c:f>
              <c:strCache>
                <c:ptCount val="13"/>
                <c:pt idx="0">
                  <c:v>Was unable to remember what happened the night before </c:v>
                </c:pt>
                <c:pt idx="1">
                  <c:v>Experienced unwanted sexual attention from a stranger or someone I know e.g. catcalls, whistles, comments or jokes</c:v>
                </c:pt>
                <c:pt idx="2">
                  <c:v>Took risks with your personal safety you otherwise would not have </c:v>
                </c:pt>
                <c:pt idx="3">
                  <c:v>Injured yourself </c:v>
                </c:pt>
                <c:pt idx="4">
                  <c:v>Enjoyed the experience of having sex whilst under the influence of alcohol</c:v>
                </c:pt>
                <c:pt idx="5">
                  <c:v>Lost a valued possession / had something stolen (such as a mobile phone or wallet)</c:v>
                </c:pt>
                <c:pt idx="6">
                  <c:v>None of these</c:v>
                </c:pt>
                <c:pt idx="7">
                  <c:v>Had unprotected sex </c:v>
                </c:pt>
                <c:pt idx="8">
                  <c:v>Regretted a decision to engage in sexual activity </c:v>
                </c:pt>
                <c:pt idx="9">
                  <c:v>Felt glad about a decision to engage in sexual activity you otherwise would not have</c:v>
                </c:pt>
                <c:pt idx="10">
                  <c:v>Experienced sexual assault</c:v>
                </c:pt>
                <c:pt idx="11">
                  <c:v>Experienced verbal abuse </c:v>
                </c:pt>
                <c:pt idx="12">
                  <c:v>Refused entry to a club</c:v>
                </c:pt>
              </c:strCache>
            </c:strRef>
          </c:cat>
          <c:val>
            <c:numRef>
              <c:f>'alcohol 1'!$D$266:$P$266</c:f>
              <c:numCache>
                <c:formatCode>0%</c:formatCode>
                <c:ptCount val="13"/>
                <c:pt idx="0">
                  <c:v>0.39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0.26</c:v>
                </c:pt>
                <c:pt idx="4">
                  <c:v>0.3</c:v>
                </c:pt>
                <c:pt idx="5">
                  <c:v>0.12</c:v>
                </c:pt>
                <c:pt idx="6">
                  <c:v>0.33</c:v>
                </c:pt>
                <c:pt idx="7">
                  <c:v>0.23</c:v>
                </c:pt>
                <c:pt idx="8">
                  <c:v>0.13</c:v>
                </c:pt>
                <c:pt idx="9">
                  <c:v>0.15</c:v>
                </c:pt>
                <c:pt idx="10">
                  <c:v>0</c:v>
                </c:pt>
                <c:pt idx="11">
                  <c:v>0.12</c:v>
                </c:pt>
                <c:pt idx="1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7B-4B59-91A9-172275CF44BD}"/>
            </c:ext>
          </c:extLst>
        </c:ser>
        <c:ser>
          <c:idx val="3"/>
          <c:order val="3"/>
          <c:tx>
            <c:strRef>
              <c:f>'alcohol 1'!$C$267</c:f>
              <c:strCache>
                <c:ptCount val="1"/>
                <c:pt idx="0">
                  <c:v>2023-2024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'alcohol 1'!$D$263:$P$263</c:f>
              <c:strCache>
                <c:ptCount val="13"/>
                <c:pt idx="0">
                  <c:v>Was unable to remember what happened the night before </c:v>
                </c:pt>
                <c:pt idx="1">
                  <c:v>Experienced unwanted sexual attention from a stranger or someone I know e.g. catcalls, whistles, comments or jokes</c:v>
                </c:pt>
                <c:pt idx="2">
                  <c:v>Took risks with your personal safety you otherwise would not have </c:v>
                </c:pt>
                <c:pt idx="3">
                  <c:v>Injured yourself </c:v>
                </c:pt>
                <c:pt idx="4">
                  <c:v>Enjoyed the experience of having sex whilst under the influence of alcohol</c:v>
                </c:pt>
                <c:pt idx="5">
                  <c:v>Lost a valued possession / had something stolen (such as a mobile phone or wallet)</c:v>
                </c:pt>
                <c:pt idx="6">
                  <c:v>None of these</c:v>
                </c:pt>
                <c:pt idx="7">
                  <c:v>Had unprotected sex </c:v>
                </c:pt>
                <c:pt idx="8">
                  <c:v>Regretted a decision to engage in sexual activity </c:v>
                </c:pt>
                <c:pt idx="9">
                  <c:v>Felt glad about a decision to engage in sexual activity you otherwise would not have</c:v>
                </c:pt>
                <c:pt idx="10">
                  <c:v>Experienced sexual assault</c:v>
                </c:pt>
                <c:pt idx="11">
                  <c:v>Experienced verbal abuse </c:v>
                </c:pt>
                <c:pt idx="12">
                  <c:v>Refused entry to a club</c:v>
                </c:pt>
              </c:strCache>
            </c:strRef>
          </c:cat>
          <c:val>
            <c:numRef>
              <c:f>'alcohol 1'!$D$267:$P$267</c:f>
              <c:numCache>
                <c:formatCode>0%</c:formatCode>
                <c:ptCount val="13"/>
                <c:pt idx="0">
                  <c:v>0.53</c:v>
                </c:pt>
                <c:pt idx="1">
                  <c:v>0.26</c:v>
                </c:pt>
                <c:pt idx="2">
                  <c:v>0.31</c:v>
                </c:pt>
                <c:pt idx="3">
                  <c:v>0.33</c:v>
                </c:pt>
                <c:pt idx="4">
                  <c:v>0.26</c:v>
                </c:pt>
                <c:pt idx="5">
                  <c:v>0.18</c:v>
                </c:pt>
                <c:pt idx="6">
                  <c:v>0.27</c:v>
                </c:pt>
                <c:pt idx="7">
                  <c:v>0.25</c:v>
                </c:pt>
                <c:pt idx="8">
                  <c:v>0.23</c:v>
                </c:pt>
                <c:pt idx="9">
                  <c:v>0.14000000000000001</c:v>
                </c:pt>
                <c:pt idx="10">
                  <c:v>7.0000000000000007E-2</c:v>
                </c:pt>
                <c:pt idx="11">
                  <c:v>0.08</c:v>
                </c:pt>
                <c:pt idx="1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7B-4B59-91A9-172275CF4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2023248"/>
        <c:axId val="482032848"/>
      </c:barChart>
      <c:catAx>
        <c:axId val="48202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032848"/>
        <c:crosses val="autoZero"/>
        <c:auto val="1"/>
        <c:lblAlgn val="ctr"/>
        <c:lblOffset val="100"/>
        <c:noMultiLvlLbl val="0"/>
      </c:catAx>
      <c:valAx>
        <c:axId val="48203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02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'alcohol 1'!$A$54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'alcohol 1'!$B$53:$G$53</c:f>
              <c:strCache>
                <c:ptCount val="6"/>
                <c:pt idx="0">
                  <c:v>Communications (e.g. posters, emails, social media) related to drinking alcohol responsibly </c:v>
                </c:pt>
                <c:pt idx="1">
                  <c:v>Communications (e.g. posters, emails, social media) related to staying safe while you are drinking alcohol </c:v>
                </c:pt>
                <c:pt idx="2">
                  <c:v>Events / stalls / stands on campus or online related to alcohol consumption </c:v>
                </c:pt>
                <c:pt idx="3">
                  <c:v>Training for students related to alcohol consumption e.g. workshops run by the students’ union </c:v>
                </c:pt>
                <c:pt idx="4">
                  <c:v>Staff or volunteers providing support related to alcohol e.g. at events, socials, phonelines/helpdesk etc </c:v>
                </c:pt>
                <c:pt idx="5">
                  <c:v>don't know</c:v>
                </c:pt>
              </c:strCache>
            </c:strRef>
          </c:cat>
          <c:val>
            <c:numRef>
              <c:f>'alcohol 1'!$B$54:$G$54</c:f>
              <c:numCache>
                <c:formatCode>0%</c:formatCode>
                <c:ptCount val="6"/>
                <c:pt idx="0">
                  <c:v>0.43</c:v>
                </c:pt>
                <c:pt idx="1">
                  <c:v>0.42</c:v>
                </c:pt>
                <c:pt idx="2">
                  <c:v>0.26</c:v>
                </c:pt>
                <c:pt idx="3">
                  <c:v>0.12</c:v>
                </c:pt>
                <c:pt idx="4">
                  <c:v>0.22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E-46DF-83AD-0FD7E8982E82}"/>
            </c:ext>
          </c:extLst>
        </c:ser>
        <c:ser>
          <c:idx val="1"/>
          <c:order val="1"/>
          <c:tx>
            <c:strRef>
              <c:f>'alcohol 1'!$A$55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'alcohol 1'!$B$53:$G$53</c:f>
              <c:strCache>
                <c:ptCount val="6"/>
                <c:pt idx="0">
                  <c:v>Communications (e.g. posters, emails, social media) related to drinking alcohol responsibly </c:v>
                </c:pt>
                <c:pt idx="1">
                  <c:v>Communications (e.g. posters, emails, social media) related to staying safe while you are drinking alcohol </c:v>
                </c:pt>
                <c:pt idx="2">
                  <c:v>Events / stalls / stands on campus or online related to alcohol consumption </c:v>
                </c:pt>
                <c:pt idx="3">
                  <c:v>Training for students related to alcohol consumption e.g. workshops run by the students’ union </c:v>
                </c:pt>
                <c:pt idx="4">
                  <c:v>Staff or volunteers providing support related to alcohol e.g. at events, socials, phonelines/helpdesk etc </c:v>
                </c:pt>
                <c:pt idx="5">
                  <c:v>don't know</c:v>
                </c:pt>
              </c:strCache>
            </c:strRef>
          </c:cat>
          <c:val>
            <c:numRef>
              <c:f>'alcohol 1'!$B$55:$G$55</c:f>
              <c:numCache>
                <c:formatCode>0%</c:formatCode>
                <c:ptCount val="6"/>
                <c:pt idx="0">
                  <c:v>0.36</c:v>
                </c:pt>
                <c:pt idx="1">
                  <c:v>0.36</c:v>
                </c:pt>
                <c:pt idx="2">
                  <c:v>0.2</c:v>
                </c:pt>
                <c:pt idx="3">
                  <c:v>0.16</c:v>
                </c:pt>
                <c:pt idx="4">
                  <c:v>0.21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E-46DF-83AD-0FD7E8982E82}"/>
            </c:ext>
          </c:extLst>
        </c:ser>
        <c:ser>
          <c:idx val="2"/>
          <c:order val="2"/>
          <c:tx>
            <c:strRef>
              <c:f>'alcohol 1'!$A$56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'alcohol 1'!$B$53:$G$53</c:f>
              <c:strCache>
                <c:ptCount val="6"/>
                <c:pt idx="0">
                  <c:v>Communications (e.g. posters, emails, social media) related to drinking alcohol responsibly </c:v>
                </c:pt>
                <c:pt idx="1">
                  <c:v>Communications (e.g. posters, emails, social media) related to staying safe while you are drinking alcohol </c:v>
                </c:pt>
                <c:pt idx="2">
                  <c:v>Events / stalls / stands on campus or online related to alcohol consumption </c:v>
                </c:pt>
                <c:pt idx="3">
                  <c:v>Training for students related to alcohol consumption e.g. workshops run by the students’ union </c:v>
                </c:pt>
                <c:pt idx="4">
                  <c:v>Staff or volunteers providing support related to alcohol e.g. at events, socials, phonelines/helpdesk etc </c:v>
                </c:pt>
                <c:pt idx="5">
                  <c:v>don't know</c:v>
                </c:pt>
              </c:strCache>
            </c:strRef>
          </c:cat>
          <c:val>
            <c:numRef>
              <c:f>'alcohol 1'!$B$56:$G$56</c:f>
              <c:numCache>
                <c:formatCode>0%</c:formatCode>
                <c:ptCount val="6"/>
                <c:pt idx="0">
                  <c:v>0.496</c:v>
                </c:pt>
                <c:pt idx="1">
                  <c:v>0.51800000000000002</c:v>
                </c:pt>
                <c:pt idx="2">
                  <c:v>0.22700000000000001</c:v>
                </c:pt>
                <c:pt idx="3">
                  <c:v>0.113</c:v>
                </c:pt>
                <c:pt idx="4">
                  <c:v>0.20599999999999999</c:v>
                </c:pt>
                <c:pt idx="5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E-46DF-83AD-0FD7E898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262416"/>
        <c:axId val="1701316656"/>
      </c:barChart>
      <c:catAx>
        <c:axId val="16726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316656"/>
        <c:crosses val="autoZero"/>
        <c:auto val="1"/>
        <c:lblAlgn val="ctr"/>
        <c:lblOffset val="100"/>
        <c:noMultiLvlLbl val="0"/>
      </c:catAx>
      <c:valAx>
        <c:axId val="170131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6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Taking drugs is part of university/college culture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DRUGS!$E$37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DRUGS!$F$36:$I$36</c:f>
              <c:strCache>
                <c:ptCount val="4"/>
                <c:pt idx="0">
                  <c:v>Disagree</c:v>
                </c:pt>
                <c:pt idx="1">
                  <c:v>Neither agree nor disagree </c:v>
                </c:pt>
                <c:pt idx="2">
                  <c:v>Agree</c:v>
                </c:pt>
                <c:pt idx="3">
                  <c:v>Don't know </c:v>
                </c:pt>
              </c:strCache>
            </c:strRef>
          </c:cat>
          <c:val>
            <c:numRef>
              <c:f>DRUGS!$F$37:$I$37</c:f>
              <c:numCache>
                <c:formatCode>0%</c:formatCode>
                <c:ptCount val="4"/>
                <c:pt idx="0">
                  <c:v>0.34</c:v>
                </c:pt>
                <c:pt idx="1">
                  <c:v>0.25</c:v>
                </c:pt>
                <c:pt idx="2">
                  <c:v>0.36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A-48D0-9AED-39F141CF8354}"/>
            </c:ext>
          </c:extLst>
        </c:ser>
        <c:ser>
          <c:idx val="1"/>
          <c:order val="1"/>
          <c:tx>
            <c:strRef>
              <c:f>DRUGS!$E$38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DRUGS!$F$36:$I$36</c:f>
              <c:strCache>
                <c:ptCount val="4"/>
                <c:pt idx="0">
                  <c:v>Disagree</c:v>
                </c:pt>
                <c:pt idx="1">
                  <c:v>Neither agree nor disagree </c:v>
                </c:pt>
                <c:pt idx="2">
                  <c:v>Agree</c:v>
                </c:pt>
                <c:pt idx="3">
                  <c:v>Don't know </c:v>
                </c:pt>
              </c:strCache>
            </c:strRef>
          </c:cat>
          <c:val>
            <c:numRef>
              <c:f>DRUGS!$F$38:$I$38</c:f>
              <c:numCache>
                <c:formatCode>0%</c:formatCode>
                <c:ptCount val="4"/>
                <c:pt idx="0">
                  <c:v>0.39</c:v>
                </c:pt>
                <c:pt idx="1">
                  <c:v>0.2</c:v>
                </c:pt>
                <c:pt idx="2">
                  <c:v>0.34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A-48D0-9AED-39F141CF8354}"/>
            </c:ext>
          </c:extLst>
        </c:ser>
        <c:ser>
          <c:idx val="2"/>
          <c:order val="2"/>
          <c:tx>
            <c:strRef>
              <c:f>DRUGS!$E$39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DRUGS!$F$36:$I$36</c:f>
              <c:strCache>
                <c:ptCount val="4"/>
                <c:pt idx="0">
                  <c:v>Disagree</c:v>
                </c:pt>
                <c:pt idx="1">
                  <c:v>Neither agree nor disagree </c:v>
                </c:pt>
                <c:pt idx="2">
                  <c:v>Agree</c:v>
                </c:pt>
                <c:pt idx="3">
                  <c:v>Don't know </c:v>
                </c:pt>
              </c:strCache>
            </c:strRef>
          </c:cat>
          <c:val>
            <c:numRef>
              <c:f>DRUGS!$F$39:$I$39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0.24</c:v>
                </c:pt>
                <c:pt idx="2">
                  <c:v>0.42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A-48D0-9AED-39F141CF8354}"/>
            </c:ext>
          </c:extLst>
        </c:ser>
        <c:ser>
          <c:idx val="3"/>
          <c:order val="3"/>
          <c:tx>
            <c:strRef>
              <c:f>DRUGS!$E$40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DRUGS!$F$36:$I$36</c:f>
              <c:strCache>
                <c:ptCount val="4"/>
                <c:pt idx="0">
                  <c:v>Disagree</c:v>
                </c:pt>
                <c:pt idx="1">
                  <c:v>Neither agree nor disagree </c:v>
                </c:pt>
                <c:pt idx="2">
                  <c:v>Agree</c:v>
                </c:pt>
                <c:pt idx="3">
                  <c:v>Don't know </c:v>
                </c:pt>
              </c:strCache>
            </c:strRef>
          </c:cat>
          <c:val>
            <c:numRef>
              <c:f>DRUGS!$F$40:$I$40</c:f>
              <c:numCache>
                <c:formatCode>0%</c:formatCode>
                <c:ptCount val="4"/>
                <c:pt idx="0">
                  <c:v>0.28000000000000003</c:v>
                </c:pt>
                <c:pt idx="1">
                  <c:v>0.14000000000000001</c:v>
                </c:pt>
                <c:pt idx="2">
                  <c:v>0.56000000000000005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A-48D0-9AED-39F141CF8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4528800"/>
        <c:axId val="24579312"/>
      </c:barChart>
      <c:catAx>
        <c:axId val="198452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79312"/>
        <c:crosses val="autoZero"/>
        <c:auto val="1"/>
        <c:lblAlgn val="ctr"/>
        <c:lblOffset val="100"/>
        <c:noMultiLvlLbl val="0"/>
      </c:catAx>
      <c:valAx>
        <c:axId val="2457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452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Before</a:t>
            </a:r>
            <a:r>
              <a:rPr lang="en-GB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starting at university/college, did you believe that students…</a:t>
            </a:r>
          </a:p>
        </c:rich>
      </c:tx>
      <c:layout>
        <c:manualLayout>
          <c:xMode val="edge"/>
          <c:yMode val="edge"/>
          <c:x val="0.14025946782371018"/>
          <c:y val="1.6324981098799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DRUGS!$C$6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DRUGS!$D$5:$I$5</c:f>
              <c:strCache>
                <c:ptCount val="6"/>
                <c:pt idx="0">
                  <c:v>Used drugs all of the time </c:v>
                </c:pt>
                <c:pt idx="1">
                  <c:v>Used drugs most of the time </c:v>
                </c:pt>
                <c:pt idx="2">
                  <c:v>Used drugs occasionally </c:v>
                </c:pt>
                <c:pt idx="3">
                  <c:v>Never used drugs </c:v>
                </c:pt>
                <c:pt idx="4">
                  <c:v>Rather not say</c:v>
                </c:pt>
                <c:pt idx="5">
                  <c:v>Don’t know </c:v>
                </c:pt>
              </c:strCache>
            </c:strRef>
          </c:cat>
          <c:val>
            <c:numRef>
              <c:f>DRUGS!$D$6:$I$6</c:f>
              <c:numCache>
                <c:formatCode>0%</c:formatCode>
                <c:ptCount val="6"/>
                <c:pt idx="0">
                  <c:v>6.3E-2</c:v>
                </c:pt>
                <c:pt idx="1">
                  <c:v>0.126</c:v>
                </c:pt>
                <c:pt idx="2">
                  <c:v>0.54500000000000004</c:v>
                </c:pt>
                <c:pt idx="3">
                  <c:v>0.21</c:v>
                </c:pt>
                <c:pt idx="4">
                  <c:v>7.0000000000000001E-3</c:v>
                </c:pt>
                <c:pt idx="5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8-4013-9B6E-CD2029CEC4E8}"/>
            </c:ext>
          </c:extLst>
        </c:ser>
        <c:ser>
          <c:idx val="1"/>
          <c:order val="1"/>
          <c:tx>
            <c:strRef>
              <c:f>DRUGS!$C$7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DRUGS!$D$5:$I$5</c:f>
              <c:strCache>
                <c:ptCount val="6"/>
                <c:pt idx="0">
                  <c:v>Used drugs all of the time </c:v>
                </c:pt>
                <c:pt idx="1">
                  <c:v>Used drugs most of the time </c:v>
                </c:pt>
                <c:pt idx="2">
                  <c:v>Used drugs occasionally </c:v>
                </c:pt>
                <c:pt idx="3">
                  <c:v>Never used drugs </c:v>
                </c:pt>
                <c:pt idx="4">
                  <c:v>Rather not say</c:v>
                </c:pt>
                <c:pt idx="5">
                  <c:v>Don’t know </c:v>
                </c:pt>
              </c:strCache>
            </c:strRef>
          </c:cat>
          <c:val>
            <c:numRef>
              <c:f>DRUGS!$D$7:$I$7</c:f>
              <c:numCache>
                <c:formatCode>0%</c:formatCode>
                <c:ptCount val="6"/>
                <c:pt idx="0">
                  <c:v>0.06</c:v>
                </c:pt>
                <c:pt idx="1">
                  <c:v>0.17</c:v>
                </c:pt>
                <c:pt idx="2">
                  <c:v>0.45</c:v>
                </c:pt>
                <c:pt idx="3">
                  <c:v>0.27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8-4013-9B6E-CD2029CEC4E8}"/>
            </c:ext>
          </c:extLst>
        </c:ser>
        <c:ser>
          <c:idx val="2"/>
          <c:order val="2"/>
          <c:tx>
            <c:strRef>
              <c:f>DRUGS!$C$8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DRUGS!$D$5:$I$5</c:f>
              <c:strCache>
                <c:ptCount val="6"/>
                <c:pt idx="0">
                  <c:v>Used drugs all of the time </c:v>
                </c:pt>
                <c:pt idx="1">
                  <c:v>Used drugs most of the time </c:v>
                </c:pt>
                <c:pt idx="2">
                  <c:v>Used drugs occasionally </c:v>
                </c:pt>
                <c:pt idx="3">
                  <c:v>Never used drugs </c:v>
                </c:pt>
                <c:pt idx="4">
                  <c:v>Rather not say</c:v>
                </c:pt>
                <c:pt idx="5">
                  <c:v>Don’t know </c:v>
                </c:pt>
              </c:strCache>
            </c:strRef>
          </c:cat>
          <c:val>
            <c:numRef>
              <c:f>DRUGS!$D$8:$I$8</c:f>
              <c:numCache>
                <c:formatCode>0%</c:formatCode>
                <c:ptCount val="6"/>
                <c:pt idx="0">
                  <c:v>0.08</c:v>
                </c:pt>
                <c:pt idx="1">
                  <c:v>0.4</c:v>
                </c:pt>
                <c:pt idx="2">
                  <c:v>0.23</c:v>
                </c:pt>
                <c:pt idx="3">
                  <c:v>0.21</c:v>
                </c:pt>
                <c:pt idx="4">
                  <c:v>0.01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98-4013-9B6E-CD2029CEC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0115984"/>
        <c:axId val="1321748848"/>
      </c:barChart>
      <c:catAx>
        <c:axId val="198011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748848"/>
        <c:crosses val="autoZero"/>
        <c:auto val="1"/>
        <c:lblAlgn val="ctr"/>
        <c:lblOffset val="100"/>
        <c:noMultiLvlLbl val="0"/>
      </c:catAx>
      <c:valAx>
        <c:axId val="132174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11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After</a:t>
            </a:r>
            <a:r>
              <a:rPr lang="en-GB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starting at university/college, did you believe that students…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DRUGS!$C$14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DRUGS!$D$13:$I$13</c:f>
              <c:strCache>
                <c:ptCount val="6"/>
                <c:pt idx="0">
                  <c:v>Student use drugs all of the time </c:v>
                </c:pt>
                <c:pt idx="1">
                  <c:v>Students use drugs most of the time </c:v>
                </c:pt>
                <c:pt idx="2">
                  <c:v>Students use drugs occasionally </c:v>
                </c:pt>
                <c:pt idx="3">
                  <c:v>Students never use drugs</c:v>
                </c:pt>
                <c:pt idx="4">
                  <c:v>Don’t know </c:v>
                </c:pt>
                <c:pt idx="5">
                  <c:v>Rather Not Say</c:v>
                </c:pt>
              </c:strCache>
            </c:strRef>
          </c:cat>
          <c:val>
            <c:numRef>
              <c:f>DRUGS!$D$14:$I$14</c:f>
              <c:numCache>
                <c:formatCode>0%</c:formatCode>
                <c:ptCount val="6"/>
                <c:pt idx="0">
                  <c:v>0.14000000000000001</c:v>
                </c:pt>
                <c:pt idx="1">
                  <c:v>0.318</c:v>
                </c:pt>
                <c:pt idx="2">
                  <c:v>0.439</c:v>
                </c:pt>
                <c:pt idx="3">
                  <c:v>3.2000000000000001E-2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4-422A-9AAD-931B4825BA49}"/>
            </c:ext>
          </c:extLst>
        </c:ser>
        <c:ser>
          <c:idx val="1"/>
          <c:order val="1"/>
          <c:tx>
            <c:strRef>
              <c:f>DRUGS!$C$15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DRUGS!$D$13:$I$13</c:f>
              <c:strCache>
                <c:ptCount val="6"/>
                <c:pt idx="0">
                  <c:v>Student use drugs all of the time </c:v>
                </c:pt>
                <c:pt idx="1">
                  <c:v>Students use drugs most of the time </c:v>
                </c:pt>
                <c:pt idx="2">
                  <c:v>Students use drugs occasionally </c:v>
                </c:pt>
                <c:pt idx="3">
                  <c:v>Students never use drugs</c:v>
                </c:pt>
                <c:pt idx="4">
                  <c:v>Don’t know </c:v>
                </c:pt>
                <c:pt idx="5">
                  <c:v>Rather Not Say</c:v>
                </c:pt>
              </c:strCache>
            </c:strRef>
          </c:cat>
          <c:val>
            <c:numRef>
              <c:f>DRUGS!$D$15:$I$15</c:f>
              <c:numCache>
                <c:formatCode>0%</c:formatCode>
                <c:ptCount val="6"/>
                <c:pt idx="0">
                  <c:v>0.06</c:v>
                </c:pt>
                <c:pt idx="1">
                  <c:v>0.26</c:v>
                </c:pt>
                <c:pt idx="2">
                  <c:v>0.51</c:v>
                </c:pt>
                <c:pt idx="3">
                  <c:v>0.04</c:v>
                </c:pt>
                <c:pt idx="4">
                  <c:v>0.1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4-422A-9AAD-931B4825BA49}"/>
            </c:ext>
          </c:extLst>
        </c:ser>
        <c:ser>
          <c:idx val="2"/>
          <c:order val="2"/>
          <c:tx>
            <c:strRef>
              <c:f>DRUGS!$C$16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DRUGS!$D$13:$I$13</c:f>
              <c:strCache>
                <c:ptCount val="6"/>
                <c:pt idx="0">
                  <c:v>Student use drugs all of the time </c:v>
                </c:pt>
                <c:pt idx="1">
                  <c:v>Students use drugs most of the time </c:v>
                </c:pt>
                <c:pt idx="2">
                  <c:v>Students use drugs occasionally </c:v>
                </c:pt>
                <c:pt idx="3">
                  <c:v>Students never use drugs</c:v>
                </c:pt>
                <c:pt idx="4">
                  <c:v>Don’t know </c:v>
                </c:pt>
                <c:pt idx="5">
                  <c:v>Rather Not Say</c:v>
                </c:pt>
              </c:strCache>
            </c:strRef>
          </c:cat>
          <c:val>
            <c:numRef>
              <c:f>DRUGS!$D$16:$I$16</c:f>
              <c:numCache>
                <c:formatCode>0%</c:formatCode>
                <c:ptCount val="6"/>
                <c:pt idx="0">
                  <c:v>0.15</c:v>
                </c:pt>
                <c:pt idx="1">
                  <c:v>0.48</c:v>
                </c:pt>
                <c:pt idx="2">
                  <c:v>0.14000000000000001</c:v>
                </c:pt>
                <c:pt idx="3">
                  <c:v>0.04</c:v>
                </c:pt>
                <c:pt idx="4">
                  <c:v>0.19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D4-422A-9AAD-931B4825B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8706480"/>
        <c:axId val="1986236608"/>
      </c:barChart>
      <c:catAx>
        <c:axId val="197870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236608"/>
        <c:crosses val="autoZero"/>
        <c:auto val="1"/>
        <c:lblAlgn val="ctr"/>
        <c:lblOffset val="100"/>
        <c:noMultiLvlLbl val="0"/>
      </c:catAx>
      <c:valAx>
        <c:axId val="198623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70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chemeClr val="tx1"/>
                </a:solidFill>
              </a:rPr>
              <a:t>Which of the following best describes your current frequency of drug use?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DRUGS!$C$103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DRUGS!$D$102:$J$102</c:f>
              <c:strCache>
                <c:ptCount val="7"/>
                <c:pt idx="0">
                  <c:v>I use drugs most days  </c:v>
                </c:pt>
                <c:pt idx="1">
                  <c:v>I use drugs regularly   </c:v>
                </c:pt>
                <c:pt idx="2">
                  <c:v>I use drugs occasionally   </c:v>
                </c:pt>
                <c:pt idx="3">
                  <c:v>I don’t use drugs but have used them in the past – while I have been a student at university </c:v>
                </c:pt>
                <c:pt idx="4">
                  <c:v>I don’t use drugs but have used them in the past – before I started university</c:v>
                </c:pt>
                <c:pt idx="5">
                  <c:v>I have never used drugs   </c:v>
                </c:pt>
                <c:pt idx="6">
                  <c:v>Don’t know (-)</c:v>
                </c:pt>
              </c:strCache>
            </c:strRef>
          </c:cat>
          <c:val>
            <c:numRef>
              <c:f>DRUGS!$D$103:$J$103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0.08</c:v>
                </c:pt>
                <c:pt idx="4">
                  <c:v>0.12</c:v>
                </c:pt>
                <c:pt idx="5">
                  <c:v>0.44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4-403A-B9B5-6B501017BCAE}"/>
            </c:ext>
          </c:extLst>
        </c:ser>
        <c:ser>
          <c:idx val="1"/>
          <c:order val="1"/>
          <c:tx>
            <c:strRef>
              <c:f>DRUGS!$C$104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DRUGS!$D$102:$J$102</c:f>
              <c:strCache>
                <c:ptCount val="7"/>
                <c:pt idx="0">
                  <c:v>I use drugs most days  </c:v>
                </c:pt>
                <c:pt idx="1">
                  <c:v>I use drugs regularly   </c:v>
                </c:pt>
                <c:pt idx="2">
                  <c:v>I use drugs occasionally   </c:v>
                </c:pt>
                <c:pt idx="3">
                  <c:v>I don’t use drugs but have used them in the past – while I have been a student at university </c:v>
                </c:pt>
                <c:pt idx="4">
                  <c:v>I don’t use drugs but have used them in the past – before I started university</c:v>
                </c:pt>
                <c:pt idx="5">
                  <c:v>I have never used drugs   </c:v>
                </c:pt>
                <c:pt idx="6">
                  <c:v>Don’t know (-)</c:v>
                </c:pt>
              </c:strCache>
            </c:strRef>
          </c:cat>
          <c:val>
            <c:numRef>
              <c:f>DRUGS!$D$104:$J$104</c:f>
              <c:numCache>
                <c:formatCode>0%</c:formatCode>
                <c:ptCount val="7"/>
                <c:pt idx="0">
                  <c:v>0.04</c:v>
                </c:pt>
                <c:pt idx="1">
                  <c:v>0.04</c:v>
                </c:pt>
                <c:pt idx="2">
                  <c:v>0.12</c:v>
                </c:pt>
                <c:pt idx="3">
                  <c:v>0.1</c:v>
                </c:pt>
                <c:pt idx="4">
                  <c:v>0.13</c:v>
                </c:pt>
                <c:pt idx="5">
                  <c:v>0.54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4-403A-B9B5-6B501017BCAE}"/>
            </c:ext>
          </c:extLst>
        </c:ser>
        <c:ser>
          <c:idx val="2"/>
          <c:order val="2"/>
          <c:tx>
            <c:strRef>
              <c:f>DRUGS!$C$105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DRUGS!$D$102:$J$102</c:f>
              <c:strCache>
                <c:ptCount val="7"/>
                <c:pt idx="0">
                  <c:v>I use drugs most days  </c:v>
                </c:pt>
                <c:pt idx="1">
                  <c:v>I use drugs regularly   </c:v>
                </c:pt>
                <c:pt idx="2">
                  <c:v>I use drugs occasionally   </c:v>
                </c:pt>
                <c:pt idx="3">
                  <c:v>I don’t use drugs but have used them in the past – while I have been a student at university </c:v>
                </c:pt>
                <c:pt idx="4">
                  <c:v>I don’t use drugs but have used them in the past – before I started university</c:v>
                </c:pt>
                <c:pt idx="5">
                  <c:v>I have never used drugs   </c:v>
                </c:pt>
                <c:pt idx="6">
                  <c:v>Don’t know (-)</c:v>
                </c:pt>
              </c:strCache>
            </c:strRef>
          </c:cat>
          <c:val>
            <c:numRef>
              <c:f>DRUGS!$D$105:$J$105</c:f>
              <c:numCache>
                <c:formatCode>0%</c:formatCode>
                <c:ptCount val="7"/>
                <c:pt idx="0">
                  <c:v>1.9E-2</c:v>
                </c:pt>
                <c:pt idx="1">
                  <c:v>3.1E-2</c:v>
                </c:pt>
                <c:pt idx="2">
                  <c:v>0.23100000000000001</c:v>
                </c:pt>
                <c:pt idx="3">
                  <c:v>0.156</c:v>
                </c:pt>
                <c:pt idx="4">
                  <c:v>0.11899999999999999</c:v>
                </c:pt>
                <c:pt idx="5">
                  <c:v>0.44400000000000001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84-403A-B9B5-6B501017B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6040336"/>
        <c:axId val="24559968"/>
      </c:barChart>
      <c:catAx>
        <c:axId val="197604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9968"/>
        <c:crosses val="autoZero"/>
        <c:auto val="1"/>
        <c:lblAlgn val="ctr"/>
        <c:lblOffset val="100"/>
        <c:noMultiLvlLbl val="0"/>
      </c:catAx>
      <c:valAx>
        <c:axId val="2455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04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chemeClr val="tx1"/>
                </a:solidFill>
              </a:rPr>
              <a:t>Which of the following best describes why you use / have used drugs?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DRUGS!$C$94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DRUGS!$D$93:$Q$93</c:f>
              <c:strCache>
                <c:ptCount val="13"/>
                <c:pt idx="0">
                  <c:v>For recreation </c:v>
                </c:pt>
                <c:pt idx="1">
                  <c:v>To enhance my social interactions  </c:v>
                </c:pt>
                <c:pt idx="2">
                  <c:v>Something to do / boredom  </c:v>
                </c:pt>
                <c:pt idx="3">
                  <c:v>To escape reality </c:v>
                </c:pt>
                <c:pt idx="4">
                  <c:v>Because friends, family or people I was with take/were taking drugs and I wanted to fit in</c:v>
                </c:pt>
                <c:pt idx="5">
                  <c:v>To help me deal with stress </c:v>
                </c:pt>
                <c:pt idx="6">
                  <c:v>Out of habit </c:v>
                </c:pt>
                <c:pt idx="7">
                  <c:v>To self-medicate for an existing mental health problem </c:v>
                </c:pt>
                <c:pt idx="8">
                  <c:v>Because friends, family or people I was with pressured or encouraged me to </c:v>
                </c:pt>
                <c:pt idx="9">
                  <c:v>To improve my confidence </c:v>
                </c:pt>
                <c:pt idx="10">
                  <c:v>For a spiritual experience </c:v>
                </c:pt>
                <c:pt idx="11">
                  <c:v>To cope with a difficult life event (e.g. loss, separation) </c:v>
                </c:pt>
                <c:pt idx="12">
                  <c:v>To enhance sex</c:v>
                </c:pt>
              </c:strCache>
            </c:strRef>
          </c:cat>
          <c:val>
            <c:numRef>
              <c:f>DRUGS!$D$94:$Q$94</c:f>
              <c:numCache>
                <c:formatCode>0%</c:formatCode>
                <c:ptCount val="14"/>
                <c:pt idx="0">
                  <c:v>0.57999999999999996</c:v>
                </c:pt>
                <c:pt idx="1">
                  <c:v>0.28000000000000003</c:v>
                </c:pt>
                <c:pt idx="2">
                  <c:v>0.2</c:v>
                </c:pt>
                <c:pt idx="3">
                  <c:v>0.25</c:v>
                </c:pt>
                <c:pt idx="4">
                  <c:v>0.12</c:v>
                </c:pt>
                <c:pt idx="5">
                  <c:v>0.17</c:v>
                </c:pt>
                <c:pt idx="6">
                  <c:v>0.06</c:v>
                </c:pt>
                <c:pt idx="7">
                  <c:v>0.21</c:v>
                </c:pt>
                <c:pt idx="9">
                  <c:v>0.11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A-4891-8CDE-126BDAC4415B}"/>
            </c:ext>
          </c:extLst>
        </c:ser>
        <c:ser>
          <c:idx val="1"/>
          <c:order val="1"/>
          <c:tx>
            <c:strRef>
              <c:f>DRUGS!$C$95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DRUGS!$D$93:$Q$93</c:f>
              <c:strCache>
                <c:ptCount val="13"/>
                <c:pt idx="0">
                  <c:v>For recreation </c:v>
                </c:pt>
                <c:pt idx="1">
                  <c:v>To enhance my social interactions  </c:v>
                </c:pt>
                <c:pt idx="2">
                  <c:v>Something to do / boredom  </c:v>
                </c:pt>
                <c:pt idx="3">
                  <c:v>To escape reality </c:v>
                </c:pt>
                <c:pt idx="4">
                  <c:v>Because friends, family or people I was with take/were taking drugs and I wanted to fit in</c:v>
                </c:pt>
                <c:pt idx="5">
                  <c:v>To help me deal with stress </c:v>
                </c:pt>
                <c:pt idx="6">
                  <c:v>Out of habit </c:v>
                </c:pt>
                <c:pt idx="7">
                  <c:v>To self-medicate for an existing mental health problem </c:v>
                </c:pt>
                <c:pt idx="8">
                  <c:v>Because friends, family or people I was with pressured or encouraged me to </c:v>
                </c:pt>
                <c:pt idx="9">
                  <c:v>To improve my confidence </c:v>
                </c:pt>
                <c:pt idx="10">
                  <c:v>For a spiritual experience </c:v>
                </c:pt>
                <c:pt idx="11">
                  <c:v>To cope with a difficult life event (e.g. loss, separation) </c:v>
                </c:pt>
                <c:pt idx="12">
                  <c:v>To enhance sex</c:v>
                </c:pt>
              </c:strCache>
            </c:strRef>
          </c:cat>
          <c:val>
            <c:numRef>
              <c:f>DRUGS!$D$95:$Q$95</c:f>
              <c:numCache>
                <c:formatCode>0%</c:formatCode>
                <c:ptCount val="14"/>
                <c:pt idx="0">
                  <c:v>0.59399999999999997</c:v>
                </c:pt>
                <c:pt idx="1">
                  <c:v>0.28699999999999998</c:v>
                </c:pt>
                <c:pt idx="2">
                  <c:v>0.188</c:v>
                </c:pt>
                <c:pt idx="3">
                  <c:v>0.20799999999999999</c:v>
                </c:pt>
                <c:pt idx="4">
                  <c:v>0.11899999999999999</c:v>
                </c:pt>
                <c:pt idx="5">
                  <c:v>0.28699999999999998</c:v>
                </c:pt>
                <c:pt idx="6">
                  <c:v>0.129</c:v>
                </c:pt>
                <c:pt idx="7">
                  <c:v>0.22800000000000001</c:v>
                </c:pt>
                <c:pt idx="9">
                  <c:v>9.9000000000000005E-2</c:v>
                </c:pt>
                <c:pt idx="10">
                  <c:v>0.16800000000000001</c:v>
                </c:pt>
                <c:pt idx="11">
                  <c:v>9.9000000000000005E-2</c:v>
                </c:pt>
                <c:pt idx="1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A-4891-8CDE-126BDAC4415B}"/>
            </c:ext>
          </c:extLst>
        </c:ser>
        <c:ser>
          <c:idx val="2"/>
          <c:order val="2"/>
          <c:tx>
            <c:strRef>
              <c:f>DRUGS!$C$96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DRUGS!$D$93:$Q$93</c:f>
              <c:strCache>
                <c:ptCount val="13"/>
                <c:pt idx="0">
                  <c:v>For recreation </c:v>
                </c:pt>
                <c:pt idx="1">
                  <c:v>To enhance my social interactions  </c:v>
                </c:pt>
                <c:pt idx="2">
                  <c:v>Something to do / boredom  </c:v>
                </c:pt>
                <c:pt idx="3">
                  <c:v>To escape reality </c:v>
                </c:pt>
                <c:pt idx="4">
                  <c:v>Because friends, family or people I was with take/were taking drugs and I wanted to fit in</c:v>
                </c:pt>
                <c:pt idx="5">
                  <c:v>To help me deal with stress </c:v>
                </c:pt>
                <c:pt idx="6">
                  <c:v>Out of habit </c:v>
                </c:pt>
                <c:pt idx="7">
                  <c:v>To self-medicate for an existing mental health problem </c:v>
                </c:pt>
                <c:pt idx="8">
                  <c:v>Because friends, family or people I was with pressured or encouraged me to </c:v>
                </c:pt>
                <c:pt idx="9">
                  <c:v>To improve my confidence </c:v>
                </c:pt>
                <c:pt idx="10">
                  <c:v>For a spiritual experience </c:v>
                </c:pt>
                <c:pt idx="11">
                  <c:v>To cope with a difficult life event (e.g. loss, separation) </c:v>
                </c:pt>
                <c:pt idx="12">
                  <c:v>To enhance sex</c:v>
                </c:pt>
              </c:strCache>
            </c:strRef>
          </c:cat>
          <c:val>
            <c:numRef>
              <c:f>DRUGS!$D$96:$Q$96</c:f>
              <c:numCache>
                <c:formatCode>0%</c:formatCode>
                <c:ptCount val="14"/>
                <c:pt idx="0">
                  <c:v>0.67100000000000004</c:v>
                </c:pt>
                <c:pt idx="1">
                  <c:v>0.3</c:v>
                </c:pt>
                <c:pt idx="2">
                  <c:v>0.214</c:v>
                </c:pt>
                <c:pt idx="3">
                  <c:v>0.2</c:v>
                </c:pt>
                <c:pt idx="4">
                  <c:v>0.2</c:v>
                </c:pt>
                <c:pt idx="5">
                  <c:v>0.186</c:v>
                </c:pt>
                <c:pt idx="6">
                  <c:v>0.114</c:v>
                </c:pt>
                <c:pt idx="7">
                  <c:v>0.1</c:v>
                </c:pt>
                <c:pt idx="8">
                  <c:v>8.5999999999999993E-2</c:v>
                </c:pt>
                <c:pt idx="9">
                  <c:v>7.0999999999999994E-2</c:v>
                </c:pt>
                <c:pt idx="10">
                  <c:v>7.0999999999999994E-2</c:v>
                </c:pt>
                <c:pt idx="11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A-4891-8CDE-126BDAC4415B}"/>
            </c:ext>
          </c:extLst>
        </c:ser>
        <c:ser>
          <c:idx val="3"/>
          <c:order val="3"/>
          <c:tx>
            <c:strRef>
              <c:f>DRUGS!$C$97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DRUGS!$D$93:$Q$93</c:f>
              <c:strCache>
                <c:ptCount val="13"/>
                <c:pt idx="0">
                  <c:v>For recreation </c:v>
                </c:pt>
                <c:pt idx="1">
                  <c:v>To enhance my social interactions  </c:v>
                </c:pt>
                <c:pt idx="2">
                  <c:v>Something to do / boredom  </c:v>
                </c:pt>
                <c:pt idx="3">
                  <c:v>To escape reality </c:v>
                </c:pt>
                <c:pt idx="4">
                  <c:v>Because friends, family or people I was with take/were taking drugs and I wanted to fit in</c:v>
                </c:pt>
                <c:pt idx="5">
                  <c:v>To help me deal with stress </c:v>
                </c:pt>
                <c:pt idx="6">
                  <c:v>Out of habit </c:v>
                </c:pt>
                <c:pt idx="7">
                  <c:v>To self-medicate for an existing mental health problem </c:v>
                </c:pt>
                <c:pt idx="8">
                  <c:v>Because friends, family or people I was with pressured or encouraged me to </c:v>
                </c:pt>
                <c:pt idx="9">
                  <c:v>To improve my confidence </c:v>
                </c:pt>
                <c:pt idx="10">
                  <c:v>For a spiritual experience </c:v>
                </c:pt>
                <c:pt idx="11">
                  <c:v>To cope with a difficult life event (e.g. loss, separation) </c:v>
                </c:pt>
                <c:pt idx="12">
                  <c:v>To enhance sex</c:v>
                </c:pt>
              </c:strCache>
            </c:strRef>
          </c:cat>
          <c:val>
            <c:numRef>
              <c:f>DRUGS!$D$97:$Q$97</c:f>
              <c:numCache>
                <c:formatCode>0%</c:formatCode>
                <c:ptCount val="14"/>
                <c:pt idx="0">
                  <c:v>0.28999999999999998</c:v>
                </c:pt>
                <c:pt idx="1">
                  <c:v>0.12</c:v>
                </c:pt>
                <c:pt idx="2">
                  <c:v>0.11</c:v>
                </c:pt>
                <c:pt idx="3">
                  <c:v>7.0000000000000007E-2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CA-4891-8CDE-126BDAC44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660384"/>
        <c:axId val="1986207840"/>
      </c:barChart>
      <c:catAx>
        <c:axId val="6326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207840"/>
        <c:crosses val="autoZero"/>
        <c:auto val="1"/>
        <c:lblAlgn val="ctr"/>
        <c:lblOffset val="100"/>
        <c:noMultiLvlLbl val="0"/>
      </c:catAx>
      <c:valAx>
        <c:axId val="198620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6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 What would you say is your main reason for not drinking or stopping drinking, alcohol?  </a:t>
            </a:r>
          </a:p>
        </c:rich>
      </c:tx>
      <c:layout>
        <c:manualLayout>
          <c:xMode val="edge"/>
          <c:yMode val="edge"/>
          <c:x val="0.15025209083769558"/>
          <c:y val="5.14846740868108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87717394479233"/>
          <c:y val="7.5778693958858195E-2"/>
          <c:w val="0.74255992874225851"/>
          <c:h val="0.767367561345538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alcohol!$C$35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alcohol!$D$34:$K$34</c:f>
              <c:strCache>
                <c:ptCount val="8"/>
                <c:pt idx="0">
                  <c:v>Don’t like the taste </c:v>
                </c:pt>
                <c:pt idx="1">
                  <c:v>Don’t like the effect it has on me </c:v>
                </c:pt>
                <c:pt idx="2">
                  <c:v>A current health condition </c:v>
                </c:pt>
                <c:pt idx="3">
                  <c:v>The long term effects of alcohol on my health </c:v>
                </c:pt>
                <c:pt idx="4">
                  <c:v>Religious or cultural reasons </c:v>
                </c:pt>
                <c:pt idx="5">
                  <c:v>It’s too expensive </c:v>
                </c:pt>
                <c:pt idx="6">
                  <c:v>None of my friends drink </c:v>
                </c:pt>
                <c:pt idx="7">
                  <c:v>Other </c:v>
                </c:pt>
              </c:strCache>
            </c:strRef>
          </c:cat>
          <c:val>
            <c:numRef>
              <c:f>alcohol!$D$35:$K$35</c:f>
              <c:numCache>
                <c:formatCode>0%</c:formatCode>
                <c:ptCount val="8"/>
                <c:pt idx="0">
                  <c:v>0.26100000000000001</c:v>
                </c:pt>
                <c:pt idx="1">
                  <c:v>8.6999999999999994E-2</c:v>
                </c:pt>
                <c:pt idx="2">
                  <c:v>8.6999999999999994E-2</c:v>
                </c:pt>
                <c:pt idx="3">
                  <c:v>8.6999999999999994E-2</c:v>
                </c:pt>
                <c:pt idx="4">
                  <c:v>0.34799999999999998</c:v>
                </c:pt>
                <c:pt idx="5">
                  <c:v>0</c:v>
                </c:pt>
                <c:pt idx="6">
                  <c:v>0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2-49BF-85A9-114FA8ADF9A5}"/>
            </c:ext>
          </c:extLst>
        </c:ser>
        <c:ser>
          <c:idx val="1"/>
          <c:order val="1"/>
          <c:tx>
            <c:strRef>
              <c:f>alcohol!$C$36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alcohol!$D$34:$K$34</c:f>
              <c:strCache>
                <c:ptCount val="8"/>
                <c:pt idx="0">
                  <c:v>Don’t like the taste </c:v>
                </c:pt>
                <c:pt idx="1">
                  <c:v>Don’t like the effect it has on me </c:v>
                </c:pt>
                <c:pt idx="2">
                  <c:v>A current health condition </c:v>
                </c:pt>
                <c:pt idx="3">
                  <c:v>The long term effects of alcohol on my health </c:v>
                </c:pt>
                <c:pt idx="4">
                  <c:v>Religious or cultural reasons </c:v>
                </c:pt>
                <c:pt idx="5">
                  <c:v>It’s too expensive </c:v>
                </c:pt>
                <c:pt idx="6">
                  <c:v>None of my friends drink </c:v>
                </c:pt>
                <c:pt idx="7">
                  <c:v>Other </c:v>
                </c:pt>
              </c:strCache>
            </c:strRef>
          </c:cat>
          <c:val>
            <c:numRef>
              <c:f>alcohol!$D$36:$K$36</c:f>
              <c:numCache>
                <c:formatCode>0%</c:formatCode>
                <c:ptCount val="8"/>
                <c:pt idx="0">
                  <c:v>0.12</c:v>
                </c:pt>
                <c:pt idx="1">
                  <c:v>0.13</c:v>
                </c:pt>
                <c:pt idx="2">
                  <c:v>0.03</c:v>
                </c:pt>
                <c:pt idx="3">
                  <c:v>0.26</c:v>
                </c:pt>
                <c:pt idx="4">
                  <c:v>0.34</c:v>
                </c:pt>
                <c:pt idx="5">
                  <c:v>0.01</c:v>
                </c:pt>
                <c:pt idx="6">
                  <c:v>0</c:v>
                </c:pt>
                <c:pt idx="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2-49BF-85A9-114FA8ADF9A5}"/>
            </c:ext>
          </c:extLst>
        </c:ser>
        <c:ser>
          <c:idx val="2"/>
          <c:order val="2"/>
          <c:tx>
            <c:strRef>
              <c:f>alcohol!$C$37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alcohol!$D$34:$K$34</c:f>
              <c:strCache>
                <c:ptCount val="8"/>
                <c:pt idx="0">
                  <c:v>Don’t like the taste </c:v>
                </c:pt>
                <c:pt idx="1">
                  <c:v>Don’t like the effect it has on me </c:v>
                </c:pt>
                <c:pt idx="2">
                  <c:v>A current health condition </c:v>
                </c:pt>
                <c:pt idx="3">
                  <c:v>The long term effects of alcohol on my health </c:v>
                </c:pt>
                <c:pt idx="4">
                  <c:v>Religious or cultural reasons </c:v>
                </c:pt>
                <c:pt idx="5">
                  <c:v>It’s too expensive </c:v>
                </c:pt>
                <c:pt idx="6">
                  <c:v>None of my friends drink </c:v>
                </c:pt>
                <c:pt idx="7">
                  <c:v>Other </c:v>
                </c:pt>
              </c:strCache>
            </c:strRef>
          </c:cat>
          <c:val>
            <c:numRef>
              <c:f>alcohol!$D$37:$K$37</c:f>
              <c:numCache>
                <c:formatCode>0%</c:formatCode>
                <c:ptCount val="8"/>
                <c:pt idx="0">
                  <c:v>0.19</c:v>
                </c:pt>
                <c:pt idx="1">
                  <c:v>0.19</c:v>
                </c:pt>
                <c:pt idx="2">
                  <c:v>0.05</c:v>
                </c:pt>
                <c:pt idx="3">
                  <c:v>0.19</c:v>
                </c:pt>
                <c:pt idx="4">
                  <c:v>0.28999999999999998</c:v>
                </c:pt>
                <c:pt idx="6">
                  <c:v>0.01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2-49BF-85A9-114FA8ADF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57056"/>
        <c:axId val="1700219216"/>
      </c:barChart>
      <c:catAx>
        <c:axId val="16985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219216"/>
        <c:crosses val="autoZero"/>
        <c:auto val="1"/>
        <c:lblAlgn val="ctr"/>
        <c:lblOffset val="100"/>
        <c:noMultiLvlLbl val="0"/>
      </c:catAx>
      <c:valAx>
        <c:axId val="170021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5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chemeClr val="tx1"/>
                </a:solidFill>
              </a:rPr>
              <a:t>  What would you say are your main reasons for not using drugs or stopping using drugs?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DRUGS!$C$156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DRUGS!$D$155:$N$155</c:f>
              <c:strCache>
                <c:ptCount val="11"/>
                <c:pt idx="0">
                  <c:v>Worried about the effect using drugs will have on me </c:v>
                </c:pt>
                <c:pt idx="1">
                  <c:v>Concern about the long term effects of drug use on my health </c:v>
                </c:pt>
                <c:pt idx="2">
                  <c:v>It’s too expensive </c:v>
                </c:pt>
                <c:pt idx="3">
                  <c:v>Worried about the legality of using drugs </c:v>
                </c:pt>
                <c:pt idx="4">
                  <c:v>Other</c:v>
                </c:pt>
                <c:pt idx="5">
                  <c:v>Worried about what my parents/guardians would think about me using drugs </c:v>
                </c:pt>
                <c:pt idx="6">
                  <c:v>None of my friends use drugs </c:v>
                </c:pt>
                <c:pt idx="7">
                  <c:v>A current health condition</c:v>
                </c:pt>
                <c:pt idx="8">
                  <c:v>Worried about the reputation using drugs would give me </c:v>
                </c:pt>
                <c:pt idx="9">
                  <c:v>Never thought about it / considered using drugs </c:v>
                </c:pt>
                <c:pt idx="10">
                  <c:v>Religious or cultural reasons </c:v>
                </c:pt>
              </c:strCache>
            </c:strRef>
          </c:cat>
          <c:val>
            <c:numRef>
              <c:f>DRUGS!$D$156:$N$156</c:f>
              <c:numCache>
                <c:formatCode>0%</c:formatCode>
                <c:ptCount val="11"/>
                <c:pt idx="0">
                  <c:v>0.57999999999999996</c:v>
                </c:pt>
                <c:pt idx="1">
                  <c:v>0.56000000000000005</c:v>
                </c:pt>
                <c:pt idx="2">
                  <c:v>0.24</c:v>
                </c:pt>
                <c:pt idx="3">
                  <c:v>0.17</c:v>
                </c:pt>
                <c:pt idx="4">
                  <c:v>0.16</c:v>
                </c:pt>
                <c:pt idx="5">
                  <c:v>0.21</c:v>
                </c:pt>
                <c:pt idx="6">
                  <c:v>0.08</c:v>
                </c:pt>
                <c:pt idx="7">
                  <c:v>0.08</c:v>
                </c:pt>
                <c:pt idx="8">
                  <c:v>0.12</c:v>
                </c:pt>
                <c:pt idx="9">
                  <c:v>0.09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B-46FD-B21F-A075A2CEF672}"/>
            </c:ext>
          </c:extLst>
        </c:ser>
        <c:ser>
          <c:idx val="1"/>
          <c:order val="1"/>
          <c:tx>
            <c:strRef>
              <c:f>DRUGS!$C$157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DRUGS!$D$155:$N$155</c:f>
              <c:strCache>
                <c:ptCount val="11"/>
                <c:pt idx="0">
                  <c:v>Worried about the effect using drugs will have on me </c:v>
                </c:pt>
                <c:pt idx="1">
                  <c:v>Concern about the long term effects of drug use on my health </c:v>
                </c:pt>
                <c:pt idx="2">
                  <c:v>It’s too expensive </c:v>
                </c:pt>
                <c:pt idx="3">
                  <c:v>Worried about the legality of using drugs </c:v>
                </c:pt>
                <c:pt idx="4">
                  <c:v>Other</c:v>
                </c:pt>
                <c:pt idx="5">
                  <c:v>Worried about what my parents/guardians would think about me using drugs </c:v>
                </c:pt>
                <c:pt idx="6">
                  <c:v>None of my friends use drugs </c:v>
                </c:pt>
                <c:pt idx="7">
                  <c:v>A current health condition</c:v>
                </c:pt>
                <c:pt idx="8">
                  <c:v>Worried about the reputation using drugs would give me </c:v>
                </c:pt>
                <c:pt idx="9">
                  <c:v>Never thought about it / considered using drugs </c:v>
                </c:pt>
                <c:pt idx="10">
                  <c:v>Religious or cultural reasons </c:v>
                </c:pt>
              </c:strCache>
            </c:strRef>
          </c:cat>
          <c:val>
            <c:numRef>
              <c:f>DRUGS!$D$157:$N$157</c:f>
              <c:numCache>
                <c:formatCode>0%</c:formatCode>
                <c:ptCount val="11"/>
                <c:pt idx="0">
                  <c:v>0.51</c:v>
                </c:pt>
                <c:pt idx="1">
                  <c:v>0.51</c:v>
                </c:pt>
                <c:pt idx="2">
                  <c:v>0.3</c:v>
                </c:pt>
                <c:pt idx="3">
                  <c:v>0.23</c:v>
                </c:pt>
                <c:pt idx="4">
                  <c:v>0.2</c:v>
                </c:pt>
                <c:pt idx="5">
                  <c:v>0.17</c:v>
                </c:pt>
                <c:pt idx="6">
                  <c:v>0.14000000000000001</c:v>
                </c:pt>
                <c:pt idx="7">
                  <c:v>0.11</c:v>
                </c:pt>
                <c:pt idx="8">
                  <c:v>0.11</c:v>
                </c:pt>
                <c:pt idx="9">
                  <c:v>0.05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B-46FD-B21F-A075A2CEF672}"/>
            </c:ext>
          </c:extLst>
        </c:ser>
        <c:ser>
          <c:idx val="2"/>
          <c:order val="2"/>
          <c:tx>
            <c:strRef>
              <c:f>DRUGS!$C$158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DRUGS!$D$155:$N$155</c:f>
              <c:strCache>
                <c:ptCount val="11"/>
                <c:pt idx="0">
                  <c:v>Worried about the effect using drugs will have on me </c:v>
                </c:pt>
                <c:pt idx="1">
                  <c:v>Concern about the long term effects of drug use on my health </c:v>
                </c:pt>
                <c:pt idx="2">
                  <c:v>It’s too expensive </c:v>
                </c:pt>
                <c:pt idx="3">
                  <c:v>Worried about the legality of using drugs </c:v>
                </c:pt>
                <c:pt idx="4">
                  <c:v>Other</c:v>
                </c:pt>
                <c:pt idx="5">
                  <c:v>Worried about what my parents/guardians would think about me using drugs </c:v>
                </c:pt>
                <c:pt idx="6">
                  <c:v>None of my friends use drugs </c:v>
                </c:pt>
                <c:pt idx="7">
                  <c:v>A current health condition</c:v>
                </c:pt>
                <c:pt idx="8">
                  <c:v>Worried about the reputation using drugs would give me </c:v>
                </c:pt>
                <c:pt idx="9">
                  <c:v>Never thought about it / considered using drugs </c:v>
                </c:pt>
                <c:pt idx="10">
                  <c:v>Religious or cultural reasons </c:v>
                </c:pt>
              </c:strCache>
            </c:strRef>
          </c:cat>
          <c:val>
            <c:numRef>
              <c:f>DRUGS!$D$158:$N$158</c:f>
              <c:numCache>
                <c:formatCode>0%</c:formatCode>
                <c:ptCount val="11"/>
                <c:pt idx="0">
                  <c:v>0.59099999999999997</c:v>
                </c:pt>
                <c:pt idx="1">
                  <c:v>0.52300000000000002</c:v>
                </c:pt>
                <c:pt idx="2">
                  <c:v>0.38600000000000001</c:v>
                </c:pt>
                <c:pt idx="3">
                  <c:v>0.182</c:v>
                </c:pt>
                <c:pt idx="4">
                  <c:v>0.159</c:v>
                </c:pt>
                <c:pt idx="5">
                  <c:v>0.25</c:v>
                </c:pt>
                <c:pt idx="6">
                  <c:v>0.159</c:v>
                </c:pt>
                <c:pt idx="7">
                  <c:v>0.182</c:v>
                </c:pt>
                <c:pt idx="8">
                  <c:v>9.0999999999999998E-2</c:v>
                </c:pt>
                <c:pt idx="9">
                  <c:v>4.4999999999999998E-2</c:v>
                </c:pt>
                <c:pt idx="10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B-46FD-B21F-A075A2CEF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9412112"/>
        <c:axId val="24565424"/>
      </c:barChart>
      <c:catAx>
        <c:axId val="197941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65424"/>
        <c:crosses val="autoZero"/>
        <c:auto val="1"/>
        <c:lblAlgn val="ctr"/>
        <c:lblOffset val="100"/>
        <c:noMultiLvlLbl val="0"/>
      </c:catAx>
      <c:valAx>
        <c:axId val="2456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41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baseline="0" dirty="0"/>
              <a:t>which of the following best describes your</a:t>
            </a:r>
          </a:p>
          <a:p>
            <a:pPr>
              <a:defRPr/>
            </a:pPr>
            <a:r>
              <a:rPr lang="en-GB" sz="1800" b="0" i="0" u="none" strike="noStrike" baseline="0" dirty="0"/>
              <a:t>frequency of particular drug use?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98715441804076"/>
          <c:y val="7.6451723845225847E-2"/>
          <c:w val="0.81155011817805389"/>
          <c:h val="0.828579557636497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'frequency of drug use'!$B$101</c:f>
              <c:strCache>
                <c:ptCount val="1"/>
                <c:pt idx="0">
                  <c:v>Every day/most day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of drug use'!$A$102:$A$108</c:f>
              <c:strCache>
                <c:ptCount val="7"/>
                <c:pt idx="0">
                  <c:v>LSD</c:v>
                </c:pt>
                <c:pt idx="1">
                  <c:v>Psilocybin/’Magic Mushrooms’</c:v>
                </c:pt>
                <c:pt idx="2">
                  <c:v>Nitrous Oxide/‘Laughing Gas’</c:v>
                </c:pt>
                <c:pt idx="3">
                  <c:v>Ecstasy/MDMA</c:v>
                </c:pt>
                <c:pt idx="4">
                  <c:v>Ketamine</c:v>
                </c:pt>
                <c:pt idx="5">
                  <c:v>Powdered Cocaine</c:v>
                </c:pt>
                <c:pt idx="6">
                  <c:v>Cannabis</c:v>
                </c:pt>
              </c:strCache>
            </c:strRef>
          </c:cat>
          <c:val>
            <c:numRef>
              <c:f>'frequency of drug use'!$B$102:$B$108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0.03</c:v>
                </c:pt>
                <c:pt idx="5">
                  <c:v>0.01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E-4CE2-9F89-AA995D7F4964}"/>
            </c:ext>
          </c:extLst>
        </c:ser>
        <c:ser>
          <c:idx val="1"/>
          <c:order val="1"/>
          <c:tx>
            <c:strRef>
              <c:f>'frequency of drug use'!$C$101</c:f>
              <c:strCache>
                <c:ptCount val="1"/>
                <c:pt idx="0">
                  <c:v>Weekly-biweekly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of drug use'!$A$102:$A$108</c:f>
              <c:strCache>
                <c:ptCount val="7"/>
                <c:pt idx="0">
                  <c:v>LSD</c:v>
                </c:pt>
                <c:pt idx="1">
                  <c:v>Psilocybin/’Magic Mushrooms’</c:v>
                </c:pt>
                <c:pt idx="2">
                  <c:v>Nitrous Oxide/‘Laughing Gas’</c:v>
                </c:pt>
                <c:pt idx="3">
                  <c:v>Ecstasy/MDMA</c:v>
                </c:pt>
                <c:pt idx="4">
                  <c:v>Ketamine</c:v>
                </c:pt>
                <c:pt idx="5">
                  <c:v>Powdered Cocaine</c:v>
                </c:pt>
                <c:pt idx="6">
                  <c:v>Cannabis</c:v>
                </c:pt>
              </c:strCache>
            </c:strRef>
          </c:cat>
          <c:val>
            <c:numRef>
              <c:f>'frequency of drug use'!$C$102:$C$108</c:f>
              <c:numCache>
                <c:formatCode>0%</c:formatCode>
                <c:ptCount val="7"/>
                <c:pt idx="0">
                  <c:v>0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0.09</c:v>
                </c:pt>
                <c:pt idx="5">
                  <c:v>0.06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E-4CE2-9F89-AA995D7F4964}"/>
            </c:ext>
          </c:extLst>
        </c:ser>
        <c:ser>
          <c:idx val="2"/>
          <c:order val="2"/>
          <c:tx>
            <c:strRef>
              <c:f>'frequency of drug use'!$D$101</c:f>
              <c:strCache>
                <c:ptCount val="1"/>
                <c:pt idx="0">
                  <c:v>1 - 3 times a month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of drug use'!$A$102:$A$108</c:f>
              <c:strCache>
                <c:ptCount val="7"/>
                <c:pt idx="0">
                  <c:v>LSD</c:v>
                </c:pt>
                <c:pt idx="1">
                  <c:v>Psilocybin/’Magic Mushrooms’</c:v>
                </c:pt>
                <c:pt idx="2">
                  <c:v>Nitrous Oxide/‘Laughing Gas’</c:v>
                </c:pt>
                <c:pt idx="3">
                  <c:v>Ecstasy/MDMA</c:v>
                </c:pt>
                <c:pt idx="4">
                  <c:v>Ketamine</c:v>
                </c:pt>
                <c:pt idx="5">
                  <c:v>Powdered Cocaine</c:v>
                </c:pt>
                <c:pt idx="6">
                  <c:v>Cannabis</c:v>
                </c:pt>
              </c:strCache>
            </c:strRef>
          </c:cat>
          <c:val>
            <c:numRef>
              <c:f>'frequency of drug use'!$D$102:$D$108</c:f>
              <c:numCache>
                <c:formatCode>0%</c:formatCode>
                <c:ptCount val="7"/>
                <c:pt idx="0">
                  <c:v>0.02</c:v>
                </c:pt>
                <c:pt idx="1">
                  <c:v>0.06</c:v>
                </c:pt>
                <c:pt idx="2">
                  <c:v>0.02</c:v>
                </c:pt>
                <c:pt idx="3">
                  <c:v>0.05</c:v>
                </c:pt>
                <c:pt idx="4">
                  <c:v>0.09</c:v>
                </c:pt>
                <c:pt idx="5">
                  <c:v>0.08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E-4CE2-9F89-AA995D7F4964}"/>
            </c:ext>
          </c:extLst>
        </c:ser>
        <c:ser>
          <c:idx val="3"/>
          <c:order val="3"/>
          <c:tx>
            <c:strRef>
              <c:f>'frequency of drug use'!$E$101</c:f>
              <c:strCache>
                <c:ptCount val="1"/>
                <c:pt idx="0">
                  <c:v>Only on special occasions/once a year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of drug use'!$A$102:$A$108</c:f>
              <c:strCache>
                <c:ptCount val="7"/>
                <c:pt idx="0">
                  <c:v>LSD</c:v>
                </c:pt>
                <c:pt idx="1">
                  <c:v>Psilocybin/’Magic Mushrooms’</c:v>
                </c:pt>
                <c:pt idx="2">
                  <c:v>Nitrous Oxide/‘Laughing Gas’</c:v>
                </c:pt>
                <c:pt idx="3">
                  <c:v>Ecstasy/MDMA</c:v>
                </c:pt>
                <c:pt idx="4">
                  <c:v>Ketamine</c:v>
                </c:pt>
                <c:pt idx="5">
                  <c:v>Powdered Cocaine</c:v>
                </c:pt>
                <c:pt idx="6">
                  <c:v>Cannabis</c:v>
                </c:pt>
              </c:strCache>
            </c:strRef>
          </c:cat>
          <c:val>
            <c:numRef>
              <c:f>'frequency of drug use'!$E$102:$E$108</c:f>
              <c:numCache>
                <c:formatCode>0%</c:formatCode>
                <c:ptCount val="7"/>
                <c:pt idx="0">
                  <c:v>0.15</c:v>
                </c:pt>
                <c:pt idx="1">
                  <c:v>0.25</c:v>
                </c:pt>
                <c:pt idx="2">
                  <c:v>0.2</c:v>
                </c:pt>
                <c:pt idx="3">
                  <c:v>0.32</c:v>
                </c:pt>
                <c:pt idx="4">
                  <c:v>0.26</c:v>
                </c:pt>
                <c:pt idx="5">
                  <c:v>0.27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E-4CE2-9F89-AA995D7F4964}"/>
            </c:ext>
          </c:extLst>
        </c:ser>
        <c:ser>
          <c:idx val="4"/>
          <c:order val="4"/>
          <c:tx>
            <c:strRef>
              <c:f>'frequency of drug use'!$F$101</c:f>
              <c:strCache>
                <c:ptCount val="1"/>
                <c:pt idx="0">
                  <c:v>Have used in the past but no longer 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of drug use'!$A$102:$A$108</c:f>
              <c:strCache>
                <c:ptCount val="7"/>
                <c:pt idx="0">
                  <c:v>LSD</c:v>
                </c:pt>
                <c:pt idx="1">
                  <c:v>Psilocybin/’Magic Mushrooms’</c:v>
                </c:pt>
                <c:pt idx="2">
                  <c:v>Nitrous Oxide/‘Laughing Gas’</c:v>
                </c:pt>
                <c:pt idx="3">
                  <c:v>Ecstasy/MDMA</c:v>
                </c:pt>
                <c:pt idx="4">
                  <c:v>Ketamine</c:v>
                </c:pt>
                <c:pt idx="5">
                  <c:v>Powdered Cocaine</c:v>
                </c:pt>
                <c:pt idx="6">
                  <c:v>Cannabis</c:v>
                </c:pt>
              </c:strCache>
            </c:strRef>
          </c:cat>
          <c:val>
            <c:numRef>
              <c:f>'frequency of drug use'!$F$102:$F$108</c:f>
              <c:numCache>
                <c:formatCode>0%</c:formatCode>
                <c:ptCount val="7"/>
                <c:pt idx="0">
                  <c:v>0.1</c:v>
                </c:pt>
                <c:pt idx="1">
                  <c:v>0.08</c:v>
                </c:pt>
                <c:pt idx="2">
                  <c:v>0.25</c:v>
                </c:pt>
                <c:pt idx="3">
                  <c:v>0.15</c:v>
                </c:pt>
                <c:pt idx="4">
                  <c:v>0.18</c:v>
                </c:pt>
                <c:pt idx="5">
                  <c:v>0.18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E-4CE2-9F89-AA995D7F4964}"/>
            </c:ext>
          </c:extLst>
        </c:ser>
        <c:ser>
          <c:idx val="5"/>
          <c:order val="5"/>
          <c:tx>
            <c:strRef>
              <c:f>'frequency of drug use'!$G$101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'frequency of drug use'!$A$102:$A$108</c:f>
              <c:strCache>
                <c:ptCount val="7"/>
                <c:pt idx="0">
                  <c:v>LSD</c:v>
                </c:pt>
                <c:pt idx="1">
                  <c:v>Psilocybin/’Magic Mushrooms’</c:v>
                </c:pt>
                <c:pt idx="2">
                  <c:v>Nitrous Oxide/‘Laughing Gas’</c:v>
                </c:pt>
                <c:pt idx="3">
                  <c:v>Ecstasy/MDMA</c:v>
                </c:pt>
                <c:pt idx="4">
                  <c:v>Ketamine</c:v>
                </c:pt>
                <c:pt idx="5">
                  <c:v>Powdered Cocaine</c:v>
                </c:pt>
                <c:pt idx="6">
                  <c:v>Cannabis</c:v>
                </c:pt>
              </c:strCache>
            </c:strRef>
          </c:cat>
          <c:val>
            <c:numRef>
              <c:f>'frequency of drug use'!$G$102:$G$108</c:f>
              <c:numCache>
                <c:formatCode>0%</c:formatCode>
                <c:ptCount val="7"/>
                <c:pt idx="0">
                  <c:v>0.74</c:v>
                </c:pt>
                <c:pt idx="1">
                  <c:v>0.59</c:v>
                </c:pt>
                <c:pt idx="2">
                  <c:v>0.51</c:v>
                </c:pt>
                <c:pt idx="3">
                  <c:v>0.47</c:v>
                </c:pt>
                <c:pt idx="4">
                  <c:v>0.37</c:v>
                </c:pt>
                <c:pt idx="5">
                  <c:v>0.41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7E-4CE2-9F89-AA995D7F4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1339616"/>
        <c:axId val="841357856"/>
      </c:barChart>
      <c:catAx>
        <c:axId val="841339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357856"/>
        <c:crosses val="autoZero"/>
        <c:auto val="1"/>
        <c:lblAlgn val="ctr"/>
        <c:lblOffset val="100"/>
        <c:noMultiLvlLbl val="0"/>
      </c:catAx>
      <c:valAx>
        <c:axId val="84135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33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chemeClr val="tx1"/>
                </a:solidFill>
              </a:rPr>
              <a:t>Which of the following describes where or how you acquire drugs?  Please select all that apply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DRUGS!$C$129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DRUGS!$D$127:$M$127</c:f>
              <c:strCache>
                <c:ptCount val="10"/>
                <c:pt idx="0">
                  <c:v>Purchase in person from a regular dealer(s) </c:v>
                </c:pt>
                <c:pt idx="1">
                  <c:v>Purchase in person from different dealers each time  </c:v>
                </c:pt>
                <c:pt idx="2">
                  <c:v>Purchase from friends and / or family </c:v>
                </c:pt>
                <c:pt idx="3">
                  <c:v>Purchase online via 'conventional' web       </c:v>
                </c:pt>
                <c:pt idx="4">
                  <c:v>Purchase online via dark web </c:v>
                </c:pt>
                <c:pt idx="5">
                  <c:v>Purchase online via social media </c:v>
                </c:pt>
                <c:pt idx="6">
                  <c:v>Receive without payment from friends and / or family </c:v>
                </c:pt>
                <c:pt idx="7">
                  <c:v>Other </c:v>
                </c:pt>
                <c:pt idx="8">
                  <c:v>Rather not say </c:v>
                </c:pt>
                <c:pt idx="9">
                  <c:v>Not applicable - I haven't used drugs in the time since I've been a student at university/college </c:v>
                </c:pt>
              </c:strCache>
            </c:strRef>
          </c:cat>
          <c:val>
            <c:numRef>
              <c:f>DRUGS!$D$129:$M$129</c:f>
              <c:numCache>
                <c:formatCode>0%</c:formatCode>
                <c:ptCount val="10"/>
                <c:pt idx="0">
                  <c:v>0.44</c:v>
                </c:pt>
                <c:pt idx="1">
                  <c:v>0.23</c:v>
                </c:pt>
                <c:pt idx="2">
                  <c:v>0.42</c:v>
                </c:pt>
                <c:pt idx="3">
                  <c:v>0.03</c:v>
                </c:pt>
                <c:pt idx="4">
                  <c:v>0.06</c:v>
                </c:pt>
                <c:pt idx="5">
                  <c:v>0.12</c:v>
                </c:pt>
                <c:pt idx="6">
                  <c:v>0.41</c:v>
                </c:pt>
                <c:pt idx="7">
                  <c:v>0.02</c:v>
                </c:pt>
                <c:pt idx="8">
                  <c:v>0.1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C-49F3-B447-C766B8450ABC}"/>
            </c:ext>
          </c:extLst>
        </c:ser>
        <c:ser>
          <c:idx val="2"/>
          <c:order val="2"/>
          <c:tx>
            <c:strRef>
              <c:f>DRUGS!$C$130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DRUGS!$D$127:$M$127</c:f>
              <c:strCache>
                <c:ptCount val="10"/>
                <c:pt idx="0">
                  <c:v>Purchase in person from a regular dealer(s) </c:v>
                </c:pt>
                <c:pt idx="1">
                  <c:v>Purchase in person from different dealers each time  </c:v>
                </c:pt>
                <c:pt idx="2">
                  <c:v>Purchase from friends and / or family </c:v>
                </c:pt>
                <c:pt idx="3">
                  <c:v>Purchase online via 'conventional' web       </c:v>
                </c:pt>
                <c:pt idx="4">
                  <c:v>Purchase online via dark web </c:v>
                </c:pt>
                <c:pt idx="5">
                  <c:v>Purchase online via social media </c:v>
                </c:pt>
                <c:pt idx="6">
                  <c:v>Receive without payment from friends and / or family </c:v>
                </c:pt>
                <c:pt idx="7">
                  <c:v>Other </c:v>
                </c:pt>
                <c:pt idx="8">
                  <c:v>Rather not say </c:v>
                </c:pt>
                <c:pt idx="9">
                  <c:v>Not applicable - I haven't used drugs in the time since I've been a student at university/college </c:v>
                </c:pt>
              </c:strCache>
            </c:strRef>
          </c:cat>
          <c:val>
            <c:numRef>
              <c:f>DRUGS!$D$130:$M$130</c:f>
              <c:numCache>
                <c:formatCode>0%</c:formatCode>
                <c:ptCount val="10"/>
                <c:pt idx="0">
                  <c:v>0.436</c:v>
                </c:pt>
                <c:pt idx="1">
                  <c:v>0.22800000000000001</c:v>
                </c:pt>
                <c:pt idx="2">
                  <c:v>0.48499999999999999</c:v>
                </c:pt>
                <c:pt idx="3">
                  <c:v>0.04</c:v>
                </c:pt>
                <c:pt idx="4">
                  <c:v>5.8999999999999997E-2</c:v>
                </c:pt>
                <c:pt idx="5">
                  <c:v>9.9000000000000005E-2</c:v>
                </c:pt>
                <c:pt idx="6">
                  <c:v>0.42599999999999999</c:v>
                </c:pt>
                <c:pt idx="7">
                  <c:v>0.01</c:v>
                </c:pt>
                <c:pt idx="8">
                  <c:v>0.129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C-49F3-B447-C766B8450ABC}"/>
            </c:ext>
          </c:extLst>
        </c:ser>
        <c:ser>
          <c:idx val="3"/>
          <c:order val="3"/>
          <c:tx>
            <c:strRef>
              <c:f>DRUGS!$C$131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DRUGS!$D$127:$M$127</c:f>
              <c:strCache>
                <c:ptCount val="10"/>
                <c:pt idx="0">
                  <c:v>Purchase in person from a regular dealer(s) </c:v>
                </c:pt>
                <c:pt idx="1">
                  <c:v>Purchase in person from different dealers each time  </c:v>
                </c:pt>
                <c:pt idx="2">
                  <c:v>Purchase from friends and / or family </c:v>
                </c:pt>
                <c:pt idx="3">
                  <c:v>Purchase online via 'conventional' web       </c:v>
                </c:pt>
                <c:pt idx="4">
                  <c:v>Purchase online via dark web </c:v>
                </c:pt>
                <c:pt idx="5">
                  <c:v>Purchase online via social media </c:v>
                </c:pt>
                <c:pt idx="6">
                  <c:v>Receive without payment from friends and / or family </c:v>
                </c:pt>
                <c:pt idx="7">
                  <c:v>Other </c:v>
                </c:pt>
                <c:pt idx="8">
                  <c:v>Rather not say </c:v>
                </c:pt>
                <c:pt idx="9">
                  <c:v>Not applicable - I haven't used drugs in the time since I've been a student at university/college </c:v>
                </c:pt>
              </c:strCache>
            </c:strRef>
          </c:cat>
          <c:val>
            <c:numRef>
              <c:f>DRUGS!$D$131:$M$131</c:f>
              <c:numCache>
                <c:formatCode>0%</c:formatCode>
                <c:ptCount val="10"/>
                <c:pt idx="0">
                  <c:v>0.5</c:v>
                </c:pt>
                <c:pt idx="1">
                  <c:v>0.32900000000000001</c:v>
                </c:pt>
                <c:pt idx="2">
                  <c:v>0.371</c:v>
                </c:pt>
                <c:pt idx="3">
                  <c:v>1.4E-2</c:v>
                </c:pt>
                <c:pt idx="4">
                  <c:v>0.114</c:v>
                </c:pt>
                <c:pt idx="5">
                  <c:v>0.114</c:v>
                </c:pt>
                <c:pt idx="6">
                  <c:v>0.47099999999999997</c:v>
                </c:pt>
                <c:pt idx="7">
                  <c:v>2.9000000000000001E-2</c:v>
                </c:pt>
                <c:pt idx="8">
                  <c:v>2.9000000000000001E-2</c:v>
                </c:pt>
                <c:pt idx="9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C-49F3-B447-C766B8450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6656640"/>
        <c:axId val="245525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DRUGS!$C$128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DRUGS!$D$127:$M$127</c15:sqref>
                        </c15:formulaRef>
                      </c:ext>
                    </c:extLst>
                    <c:strCache>
                      <c:ptCount val="10"/>
                      <c:pt idx="0">
                        <c:v>Purchase in person from a regular dealer(s) </c:v>
                      </c:pt>
                      <c:pt idx="1">
                        <c:v>Purchase in person from different dealers each time  </c:v>
                      </c:pt>
                      <c:pt idx="2">
                        <c:v>Purchase from friends and / or family </c:v>
                      </c:pt>
                      <c:pt idx="3">
                        <c:v>Purchase online via 'conventional' web       </c:v>
                      </c:pt>
                      <c:pt idx="4">
                        <c:v>Purchase online via dark web </c:v>
                      </c:pt>
                      <c:pt idx="5">
                        <c:v>Purchase online via social media </c:v>
                      </c:pt>
                      <c:pt idx="6">
                        <c:v>Receive without payment from friends and / or family </c:v>
                      </c:pt>
                      <c:pt idx="7">
                        <c:v>Other </c:v>
                      </c:pt>
                      <c:pt idx="8">
                        <c:v>Rather not say </c:v>
                      </c:pt>
                      <c:pt idx="9">
                        <c:v>Not applicable - I haven't used drugs in the time since I've been a student at university/college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DRUGS!$D$128:$M$128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1DC-49F3-B447-C766B8450ABC}"/>
                  </c:ext>
                </c:extLst>
              </c15:ser>
            </c15:filteredBarSeries>
          </c:ext>
        </c:extLst>
      </c:barChart>
      <c:catAx>
        <c:axId val="169665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2528"/>
        <c:crosses val="autoZero"/>
        <c:auto val="1"/>
        <c:lblAlgn val="ctr"/>
        <c:lblOffset val="100"/>
        <c:noMultiLvlLbl val="0"/>
      </c:catAx>
      <c:valAx>
        <c:axId val="2455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65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Where do you</a:t>
            </a:r>
            <a:r>
              <a:rPr lang="en-GB" baseline="0" dirty="0"/>
              <a:t> get your drugs advice from?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DRUGS!$C$147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DRUGS!$D$146:$N$146</c:f>
              <c:strCache>
                <c:ptCount val="11"/>
                <c:pt idx="0">
                  <c:v>From peers    </c:v>
                </c:pt>
                <c:pt idx="1">
                  <c:v>Online user forums e.g. Trip Report, Erowid  </c:v>
                </c:pt>
                <c:pt idx="2">
                  <c:v>Online discussion forums e.g.The Student Room, Reddit </c:v>
                </c:pt>
                <c:pt idx="3">
                  <c:v>Talk to Frank    </c:v>
                </c:pt>
                <c:pt idx="4">
                  <c:v>Drugsand.me   </c:v>
                </c:pt>
                <c:pt idx="5">
                  <c:v>Local drug services   </c:v>
                </c:pt>
                <c:pt idx="6">
                  <c:v>University/college staff/services   </c:v>
                </c:pt>
                <c:pt idx="7">
                  <c:v>Students’ union staff/services   </c:v>
                </c:pt>
                <c:pt idx="8">
                  <c:v>Release   </c:v>
                </c:pt>
                <c:pt idx="9">
                  <c:v>Other</c:v>
                </c:pt>
                <c:pt idx="10">
                  <c:v>None of the above </c:v>
                </c:pt>
              </c:strCache>
            </c:strRef>
          </c:cat>
          <c:val>
            <c:numRef>
              <c:f>DRUGS!$D$147:$N$147</c:f>
              <c:numCache>
                <c:formatCode>0%</c:formatCode>
                <c:ptCount val="11"/>
                <c:pt idx="0">
                  <c:v>0.51</c:v>
                </c:pt>
                <c:pt idx="1">
                  <c:v>0.26</c:v>
                </c:pt>
                <c:pt idx="2">
                  <c:v>0.45</c:v>
                </c:pt>
                <c:pt idx="3">
                  <c:v>0.49</c:v>
                </c:pt>
                <c:pt idx="4">
                  <c:v>0.19</c:v>
                </c:pt>
                <c:pt idx="5">
                  <c:v>0.32</c:v>
                </c:pt>
                <c:pt idx="6">
                  <c:v>0.23</c:v>
                </c:pt>
                <c:pt idx="7">
                  <c:v>0.17</c:v>
                </c:pt>
                <c:pt idx="8">
                  <c:v>0.02</c:v>
                </c:pt>
                <c:pt idx="9">
                  <c:v>0.15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8-48EB-A50B-76FB4DEAC14F}"/>
            </c:ext>
          </c:extLst>
        </c:ser>
        <c:ser>
          <c:idx val="1"/>
          <c:order val="1"/>
          <c:tx>
            <c:strRef>
              <c:f>DRUGS!$C$148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DRUGS!$D$146:$N$146</c:f>
              <c:strCache>
                <c:ptCount val="11"/>
                <c:pt idx="0">
                  <c:v>From peers    </c:v>
                </c:pt>
                <c:pt idx="1">
                  <c:v>Online user forums e.g. Trip Report, Erowid  </c:v>
                </c:pt>
                <c:pt idx="2">
                  <c:v>Online discussion forums e.g.The Student Room, Reddit </c:v>
                </c:pt>
                <c:pt idx="3">
                  <c:v>Talk to Frank    </c:v>
                </c:pt>
                <c:pt idx="4">
                  <c:v>Drugsand.me   </c:v>
                </c:pt>
                <c:pt idx="5">
                  <c:v>Local drug services   </c:v>
                </c:pt>
                <c:pt idx="6">
                  <c:v>University/college staff/services   </c:v>
                </c:pt>
                <c:pt idx="7">
                  <c:v>Students’ union staff/services   </c:v>
                </c:pt>
                <c:pt idx="8">
                  <c:v>Release   </c:v>
                </c:pt>
                <c:pt idx="9">
                  <c:v>Other</c:v>
                </c:pt>
                <c:pt idx="10">
                  <c:v>None of the above </c:v>
                </c:pt>
              </c:strCache>
            </c:strRef>
          </c:cat>
          <c:val>
            <c:numRef>
              <c:f>DRUGS!$D$148:$N$148</c:f>
              <c:numCache>
                <c:formatCode>0%</c:formatCode>
                <c:ptCount val="11"/>
                <c:pt idx="0">
                  <c:v>0.61</c:v>
                </c:pt>
                <c:pt idx="1">
                  <c:v>0.48</c:v>
                </c:pt>
                <c:pt idx="2">
                  <c:v>0.59</c:v>
                </c:pt>
                <c:pt idx="3">
                  <c:v>0.43</c:v>
                </c:pt>
                <c:pt idx="4">
                  <c:v>0.14000000000000001</c:v>
                </c:pt>
                <c:pt idx="5">
                  <c:v>0.25</c:v>
                </c:pt>
                <c:pt idx="6">
                  <c:v>0.21</c:v>
                </c:pt>
                <c:pt idx="7">
                  <c:v>0.09</c:v>
                </c:pt>
                <c:pt idx="8">
                  <c:v>0.05</c:v>
                </c:pt>
                <c:pt idx="9">
                  <c:v>0.16</c:v>
                </c:pt>
                <c:pt idx="1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8-48EB-A50B-76FB4DEAC14F}"/>
            </c:ext>
          </c:extLst>
        </c:ser>
        <c:ser>
          <c:idx val="2"/>
          <c:order val="2"/>
          <c:tx>
            <c:strRef>
              <c:f>DRUGS!$C$149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DRUGS!$D$146:$N$146</c:f>
              <c:strCache>
                <c:ptCount val="11"/>
                <c:pt idx="0">
                  <c:v>From peers    </c:v>
                </c:pt>
                <c:pt idx="1">
                  <c:v>Online user forums e.g. Trip Report, Erowid  </c:v>
                </c:pt>
                <c:pt idx="2">
                  <c:v>Online discussion forums e.g.The Student Room, Reddit </c:v>
                </c:pt>
                <c:pt idx="3">
                  <c:v>Talk to Frank    </c:v>
                </c:pt>
                <c:pt idx="4">
                  <c:v>Drugsand.me   </c:v>
                </c:pt>
                <c:pt idx="5">
                  <c:v>Local drug services   </c:v>
                </c:pt>
                <c:pt idx="6">
                  <c:v>University/college staff/services   </c:v>
                </c:pt>
                <c:pt idx="7">
                  <c:v>Students’ union staff/services   </c:v>
                </c:pt>
                <c:pt idx="8">
                  <c:v>Release   </c:v>
                </c:pt>
                <c:pt idx="9">
                  <c:v>Other</c:v>
                </c:pt>
                <c:pt idx="10">
                  <c:v>None of the above </c:v>
                </c:pt>
              </c:strCache>
            </c:strRef>
          </c:cat>
          <c:val>
            <c:numRef>
              <c:f>DRUGS!$D$149:$N$149</c:f>
              <c:numCache>
                <c:formatCode>0%</c:formatCode>
                <c:ptCount val="11"/>
                <c:pt idx="0">
                  <c:v>0.48299999999999998</c:v>
                </c:pt>
                <c:pt idx="1">
                  <c:v>0.379</c:v>
                </c:pt>
                <c:pt idx="2">
                  <c:v>0.58599999999999997</c:v>
                </c:pt>
                <c:pt idx="3">
                  <c:v>0.58599999999999997</c:v>
                </c:pt>
                <c:pt idx="4">
                  <c:v>0.17199999999999999</c:v>
                </c:pt>
                <c:pt idx="5">
                  <c:v>0.20699999999999999</c:v>
                </c:pt>
                <c:pt idx="6">
                  <c:v>0.20699999999999999</c:v>
                </c:pt>
                <c:pt idx="7">
                  <c:v>0.10299999999999999</c:v>
                </c:pt>
                <c:pt idx="8">
                  <c:v>0</c:v>
                </c:pt>
                <c:pt idx="9">
                  <c:v>0.20699999999999999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18-48EB-A50B-76FB4DEAC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2663744"/>
        <c:axId val="637848288"/>
      </c:barChart>
      <c:catAx>
        <c:axId val="63266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848288"/>
        <c:crosses val="autoZero"/>
        <c:auto val="1"/>
        <c:lblAlgn val="ctr"/>
        <c:lblOffset val="100"/>
        <c:noMultiLvlLbl val="0"/>
      </c:catAx>
      <c:valAx>
        <c:axId val="63784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6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DRUGS!$C$182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DRUGS!$D$181:$M$181</c:f>
              <c:strCache>
                <c:ptCount val="10"/>
                <c:pt idx="0">
                  <c:v>Unable to remember what happened the night before</c:v>
                </c:pt>
                <c:pt idx="1">
                  <c:v>Missed a uni lecture </c:v>
                </c:pt>
                <c:pt idx="2">
                  <c:v>Arrived Late to uni</c:v>
                </c:pt>
                <c:pt idx="3">
                  <c:v>took risks with personal safety</c:v>
                </c:pt>
                <c:pt idx="4">
                  <c:v>unprotected sex</c:v>
                </c:pt>
                <c:pt idx="5">
                  <c:v>Made existing mental health worse </c:v>
                </c:pt>
                <c:pt idx="6">
                  <c:v>lost relationships or became less close with friends and family </c:v>
                </c:pt>
                <c:pt idx="7">
                  <c:v>injured themselves </c:v>
                </c:pt>
                <c:pt idx="8">
                  <c:v>Missed social enagement</c:v>
                </c:pt>
                <c:pt idx="9">
                  <c:v>Missed paid work</c:v>
                </c:pt>
              </c:strCache>
            </c:strRef>
          </c:cat>
          <c:val>
            <c:numRef>
              <c:f>DRUGS!$D$182:$M$182</c:f>
              <c:numCache>
                <c:formatCode>0%</c:formatCode>
                <c:ptCount val="10"/>
                <c:pt idx="0">
                  <c:v>0.32</c:v>
                </c:pt>
                <c:pt idx="1">
                  <c:v>0.31</c:v>
                </c:pt>
                <c:pt idx="2">
                  <c:v>0.19</c:v>
                </c:pt>
                <c:pt idx="3">
                  <c:v>0.25</c:v>
                </c:pt>
                <c:pt idx="4">
                  <c:v>0.22</c:v>
                </c:pt>
                <c:pt idx="5">
                  <c:v>0.16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2-431A-97A5-C27C224EF03E}"/>
            </c:ext>
          </c:extLst>
        </c:ser>
        <c:ser>
          <c:idx val="1"/>
          <c:order val="1"/>
          <c:tx>
            <c:strRef>
              <c:f>DRUGS!$C$183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DRUGS!$D$181:$M$181</c:f>
              <c:strCache>
                <c:ptCount val="10"/>
                <c:pt idx="0">
                  <c:v>Unable to remember what happened the night before</c:v>
                </c:pt>
                <c:pt idx="1">
                  <c:v>Missed a uni lecture </c:v>
                </c:pt>
                <c:pt idx="2">
                  <c:v>Arrived Late to uni</c:v>
                </c:pt>
                <c:pt idx="3">
                  <c:v>took risks with personal safety</c:v>
                </c:pt>
                <c:pt idx="4">
                  <c:v>unprotected sex</c:v>
                </c:pt>
                <c:pt idx="5">
                  <c:v>Made existing mental health worse </c:v>
                </c:pt>
                <c:pt idx="6">
                  <c:v>lost relationships or became less close with friends and family </c:v>
                </c:pt>
                <c:pt idx="7">
                  <c:v>injured themselves </c:v>
                </c:pt>
                <c:pt idx="8">
                  <c:v>Missed social enagement</c:v>
                </c:pt>
                <c:pt idx="9">
                  <c:v>Missed paid work</c:v>
                </c:pt>
              </c:strCache>
            </c:strRef>
          </c:cat>
          <c:val>
            <c:numRef>
              <c:f>DRUGS!$D$183:$M$183</c:f>
              <c:numCache>
                <c:formatCode>0%</c:formatCode>
                <c:ptCount val="10"/>
                <c:pt idx="0">
                  <c:v>0.33</c:v>
                </c:pt>
                <c:pt idx="1">
                  <c:v>0.32</c:v>
                </c:pt>
                <c:pt idx="2">
                  <c:v>0.24</c:v>
                </c:pt>
                <c:pt idx="3">
                  <c:v>0.28000000000000003</c:v>
                </c:pt>
                <c:pt idx="4">
                  <c:v>0.23</c:v>
                </c:pt>
                <c:pt idx="5">
                  <c:v>0.22</c:v>
                </c:pt>
                <c:pt idx="6">
                  <c:v>0.13</c:v>
                </c:pt>
                <c:pt idx="7">
                  <c:v>0.2</c:v>
                </c:pt>
                <c:pt idx="8">
                  <c:v>0.24</c:v>
                </c:pt>
                <c:pt idx="9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2-431A-97A5-C27C224EF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6656160"/>
        <c:axId val="637853744"/>
      </c:barChart>
      <c:catAx>
        <c:axId val="16966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853744"/>
        <c:crosses val="autoZero"/>
        <c:auto val="1"/>
        <c:lblAlgn val="ctr"/>
        <c:lblOffset val="100"/>
        <c:noMultiLvlLbl val="0"/>
      </c:catAx>
      <c:valAx>
        <c:axId val="63785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65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 you think that not drinking alcohol has impacted you life at Uni in general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alcohol!$C$81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alcohol!$D$80:$N$80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Don't know </c:v>
                </c:pt>
              </c:strCache>
            </c:strRef>
          </c:cat>
          <c:val>
            <c:numRef>
              <c:f>alcohol!$D$81:$N$81</c:f>
              <c:numCache>
                <c:formatCode>0%</c:formatCode>
                <c:ptCount val="11"/>
                <c:pt idx="0">
                  <c:v>7.0000000000000007E-2</c:v>
                </c:pt>
                <c:pt idx="1">
                  <c:v>0.01</c:v>
                </c:pt>
                <c:pt idx="2">
                  <c:v>0.05</c:v>
                </c:pt>
                <c:pt idx="3">
                  <c:v>0.05</c:v>
                </c:pt>
                <c:pt idx="4">
                  <c:v>0.11</c:v>
                </c:pt>
                <c:pt idx="5">
                  <c:v>0.06</c:v>
                </c:pt>
                <c:pt idx="6">
                  <c:v>0.08</c:v>
                </c:pt>
                <c:pt idx="7">
                  <c:v>0.08</c:v>
                </c:pt>
                <c:pt idx="8">
                  <c:v>0.1</c:v>
                </c:pt>
                <c:pt idx="9">
                  <c:v>0.32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2-4662-A093-373AA1EEC9E5}"/>
            </c:ext>
          </c:extLst>
        </c:ser>
        <c:ser>
          <c:idx val="1"/>
          <c:order val="1"/>
          <c:tx>
            <c:strRef>
              <c:f>alcohol!$C$82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alcohol!$D$80:$N$80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Don't know </c:v>
                </c:pt>
              </c:strCache>
            </c:strRef>
          </c:cat>
          <c:val>
            <c:numRef>
              <c:f>alcohol!$D$82:$N$82</c:f>
              <c:numCache>
                <c:formatCode>0%</c:formatCode>
                <c:ptCount val="11"/>
                <c:pt idx="0">
                  <c:v>0.08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0.17</c:v>
                </c:pt>
                <c:pt idx="5">
                  <c:v>0.05</c:v>
                </c:pt>
                <c:pt idx="6">
                  <c:v>0.09</c:v>
                </c:pt>
                <c:pt idx="7">
                  <c:v>0.05</c:v>
                </c:pt>
                <c:pt idx="8">
                  <c:v>0.1</c:v>
                </c:pt>
                <c:pt idx="9">
                  <c:v>0.23</c:v>
                </c:pt>
                <c:pt idx="1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2-4662-A093-373AA1EEC9E5}"/>
            </c:ext>
          </c:extLst>
        </c:ser>
        <c:ser>
          <c:idx val="2"/>
          <c:order val="2"/>
          <c:tx>
            <c:strRef>
              <c:f>alcohol!$C$83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alcohol!$D$80:$N$80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Don't know </c:v>
                </c:pt>
              </c:strCache>
            </c:strRef>
          </c:cat>
          <c:val>
            <c:numRef>
              <c:f>alcohol!$D$83:$N$83</c:f>
              <c:numCache>
                <c:formatCode>0%</c:formatCode>
                <c:ptCount val="11"/>
                <c:pt idx="0">
                  <c:v>4.2999999999999997E-2</c:v>
                </c:pt>
                <c:pt idx="1">
                  <c:v>8.6999999999999994E-2</c:v>
                </c:pt>
                <c:pt idx="2">
                  <c:v>4.2999999999999997E-2</c:v>
                </c:pt>
                <c:pt idx="3">
                  <c:v>0</c:v>
                </c:pt>
                <c:pt idx="4">
                  <c:v>0.17399999999999999</c:v>
                </c:pt>
                <c:pt idx="5">
                  <c:v>8.6999999999999994E-2</c:v>
                </c:pt>
                <c:pt idx="6">
                  <c:v>4.2999999999999997E-2</c:v>
                </c:pt>
                <c:pt idx="7">
                  <c:v>8.6999999999999994E-2</c:v>
                </c:pt>
                <c:pt idx="8">
                  <c:v>8.6999999999999994E-2</c:v>
                </c:pt>
                <c:pt idx="9">
                  <c:v>0.30399999999999999</c:v>
                </c:pt>
                <c:pt idx="10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2-4662-A093-373AA1EEC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849376"/>
        <c:axId val="1701327072"/>
      </c:barChart>
      <c:catAx>
        <c:axId val="1698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327072"/>
        <c:crosses val="autoZero"/>
        <c:auto val="1"/>
        <c:lblAlgn val="ctr"/>
        <c:lblOffset val="100"/>
        <c:noMultiLvlLbl val="0"/>
      </c:catAx>
      <c:valAx>
        <c:axId val="170132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4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 dirty="0">
                <a:solidFill>
                  <a:schemeClr val="tx1"/>
                </a:solidFill>
              </a:rPr>
              <a:t>On a scale of 0 to 10 where 0 = a very negative impact and 10 = a very positive impact, how do you think that not drinking alcohol has impacted your ability to settle in at university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GB"/>
          </a:p>
        </c:rich>
      </c:tx>
      <c:layout>
        <c:manualLayout>
          <c:xMode val="edge"/>
          <c:yMode val="edge"/>
          <c:x val="0.1284902683221272"/>
          <c:y val="1.8097642583569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alcohol!$D$105</c:f>
              <c:strCache>
                <c:ptCount val="1"/>
                <c:pt idx="0">
                  <c:v>0 - 3 very negative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alcohol!$C$106:$C$111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2017-2018</c:v>
                </c:pt>
                <c:pt idx="4">
                  <c:v>2016-2017</c:v>
                </c:pt>
                <c:pt idx="5">
                  <c:v>2015-2016</c:v>
                </c:pt>
              </c:strCache>
            </c:strRef>
          </c:cat>
          <c:val>
            <c:numRef>
              <c:f>alcohol!$D$106:$D$111</c:f>
              <c:numCache>
                <c:formatCode>0%</c:formatCode>
                <c:ptCount val="6"/>
                <c:pt idx="0">
                  <c:v>0.18</c:v>
                </c:pt>
                <c:pt idx="1">
                  <c:v>0.21</c:v>
                </c:pt>
                <c:pt idx="2">
                  <c:v>0.3</c:v>
                </c:pt>
                <c:pt idx="3">
                  <c:v>0.1</c:v>
                </c:pt>
                <c:pt idx="4">
                  <c:v>0.13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0-4F1A-BDC9-17D24AD0F9B5}"/>
            </c:ext>
          </c:extLst>
        </c:ser>
        <c:ser>
          <c:idx val="1"/>
          <c:order val="1"/>
          <c:tx>
            <c:strRef>
              <c:f>alcohol!$E$105</c:f>
              <c:strCache>
                <c:ptCount val="1"/>
                <c:pt idx="0">
                  <c:v>4 to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alcohol!$C$106:$C$111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2017-2018</c:v>
                </c:pt>
                <c:pt idx="4">
                  <c:v>2016-2017</c:v>
                </c:pt>
                <c:pt idx="5">
                  <c:v>2015-2016</c:v>
                </c:pt>
              </c:strCache>
            </c:strRef>
          </c:cat>
          <c:val>
            <c:numRef>
              <c:f>alcohol!$E$106:$E$111</c:f>
              <c:numCache>
                <c:formatCode>0%</c:formatCode>
                <c:ptCount val="6"/>
                <c:pt idx="0">
                  <c:v>0.4</c:v>
                </c:pt>
                <c:pt idx="1">
                  <c:v>0.44</c:v>
                </c:pt>
                <c:pt idx="2">
                  <c:v>0.3</c:v>
                </c:pt>
                <c:pt idx="3">
                  <c:v>0.43</c:v>
                </c:pt>
                <c:pt idx="4">
                  <c:v>0.27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0-4F1A-BDC9-17D24AD0F9B5}"/>
            </c:ext>
          </c:extLst>
        </c:ser>
        <c:ser>
          <c:idx val="2"/>
          <c:order val="2"/>
          <c:tx>
            <c:strRef>
              <c:f>alcohol!$F$105</c:f>
              <c:strCache>
                <c:ptCount val="1"/>
                <c:pt idx="0">
                  <c:v>8 to 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alcohol!$C$106:$C$111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2017-2018</c:v>
                </c:pt>
                <c:pt idx="4">
                  <c:v>2016-2017</c:v>
                </c:pt>
                <c:pt idx="5">
                  <c:v>2015-2016</c:v>
                </c:pt>
              </c:strCache>
            </c:strRef>
          </c:cat>
          <c:val>
            <c:numRef>
              <c:f>alcohol!$F$106:$F$111</c:f>
              <c:numCache>
                <c:formatCode>0%</c:formatCode>
                <c:ptCount val="6"/>
                <c:pt idx="0">
                  <c:v>0.42</c:v>
                </c:pt>
                <c:pt idx="1">
                  <c:v>0.35</c:v>
                </c:pt>
                <c:pt idx="2">
                  <c:v>0.39</c:v>
                </c:pt>
                <c:pt idx="3">
                  <c:v>0.4</c:v>
                </c:pt>
                <c:pt idx="4">
                  <c:v>0.53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50-4F1A-BDC9-17D24AD0F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560576"/>
        <c:axId val="1321741904"/>
      </c:barChart>
      <c:catAx>
        <c:axId val="1465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741904"/>
        <c:crosses val="autoZero"/>
        <c:auto val="1"/>
        <c:lblAlgn val="ctr"/>
        <c:lblOffset val="100"/>
        <c:noMultiLvlLbl val="0"/>
      </c:catAx>
      <c:valAx>
        <c:axId val="132174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6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49123028776064E-2"/>
          <c:y val="0.18258171294959299"/>
          <c:w val="0.93924448826803586"/>
          <c:h val="0.76627282639316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'alcohol 1'!$B$87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1'!$A$88:$A$90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'alcohol 1'!$B$88:$B$90</c:f>
              <c:numCache>
                <c:formatCode>0%</c:formatCode>
                <c:ptCount val="3"/>
                <c:pt idx="0">
                  <c:v>0.51</c:v>
                </c:pt>
                <c:pt idx="1">
                  <c:v>0.53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E-43E4-AC88-1D0031AF3808}"/>
            </c:ext>
          </c:extLst>
        </c:ser>
        <c:ser>
          <c:idx val="1"/>
          <c:order val="1"/>
          <c:tx>
            <c:strRef>
              <c:f>'alcohol 1'!$C$87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1'!$A$88:$A$90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'alcohol 1'!$C$88:$C$90</c:f>
              <c:numCache>
                <c:formatCode>0%</c:formatCode>
                <c:ptCount val="3"/>
                <c:pt idx="0">
                  <c:v>0.2</c:v>
                </c:pt>
                <c:pt idx="1">
                  <c:v>0.23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E-43E4-AC88-1D0031AF3808}"/>
            </c:ext>
          </c:extLst>
        </c:ser>
        <c:ser>
          <c:idx val="2"/>
          <c:order val="2"/>
          <c:tx>
            <c:strRef>
              <c:f>'alcohol 1'!$D$87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1'!$A$88:$A$90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'alcohol 1'!$D$88:$D$90</c:f>
              <c:numCache>
                <c:formatCode>0%</c:formatCode>
                <c:ptCount val="3"/>
                <c:pt idx="0">
                  <c:v>0.28000000000000003</c:v>
                </c:pt>
                <c:pt idx="1">
                  <c:v>0.24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E-43E4-AC88-1D0031AF3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33312"/>
        <c:axId val="24572368"/>
      </c:barChart>
      <c:catAx>
        <c:axId val="1543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72368"/>
        <c:crosses val="autoZero"/>
        <c:auto val="1"/>
        <c:lblAlgn val="ctr"/>
        <c:lblOffset val="100"/>
        <c:noMultiLvlLbl val="0"/>
      </c:catAx>
      <c:valAx>
        <c:axId val="2457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baseline="0" dirty="0"/>
              <a:t>Thinking about the most recent university term, when you were socialising with other</a:t>
            </a:r>
          </a:p>
          <a:p>
            <a:pPr>
              <a:defRPr/>
            </a:pPr>
            <a:r>
              <a:rPr lang="en-GB" sz="1800" b="0" i="0" u="none" strike="noStrike" baseline="0" dirty="0"/>
              <a:t>students, how often did you feel that your friends expected you to drink alcohol?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alcohol!$A$54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alcohol!$B$53:$G$53</c:f>
              <c:strCache>
                <c:ptCount val="6"/>
                <c:pt idx="0">
                  <c:v>All of the time</c:v>
                </c:pt>
                <c:pt idx="1">
                  <c:v>Most of the time       </c:v>
                </c:pt>
                <c:pt idx="2">
                  <c:v>Some of the time</c:v>
                </c:pt>
                <c:pt idx="3">
                  <c:v>Never</c:v>
                </c:pt>
                <c:pt idx="4">
                  <c:v>Don’t know</c:v>
                </c:pt>
                <c:pt idx="5">
                  <c:v>Rather not say </c:v>
                </c:pt>
              </c:strCache>
            </c:strRef>
          </c:cat>
          <c:val>
            <c:numRef>
              <c:f>alcohol!$B$54:$G$54</c:f>
              <c:numCache>
                <c:formatCode>0%</c:formatCode>
                <c:ptCount val="6"/>
                <c:pt idx="0">
                  <c:v>8.6999999999999994E-2</c:v>
                </c:pt>
                <c:pt idx="1">
                  <c:v>8.6999999999999994E-2</c:v>
                </c:pt>
                <c:pt idx="2">
                  <c:v>0.435</c:v>
                </c:pt>
                <c:pt idx="3">
                  <c:v>0.39100000000000001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C-44A0-91B6-77AD235557B5}"/>
            </c:ext>
          </c:extLst>
        </c:ser>
        <c:ser>
          <c:idx val="1"/>
          <c:order val="1"/>
          <c:tx>
            <c:strRef>
              <c:f>alcohol!$A$55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alcohol!$B$53:$G$53</c:f>
              <c:strCache>
                <c:ptCount val="6"/>
                <c:pt idx="0">
                  <c:v>All of the time</c:v>
                </c:pt>
                <c:pt idx="1">
                  <c:v>Most of the time       </c:v>
                </c:pt>
                <c:pt idx="2">
                  <c:v>Some of the time</c:v>
                </c:pt>
                <c:pt idx="3">
                  <c:v>Never</c:v>
                </c:pt>
                <c:pt idx="4">
                  <c:v>Don’t know</c:v>
                </c:pt>
                <c:pt idx="5">
                  <c:v>Rather not say </c:v>
                </c:pt>
              </c:strCache>
            </c:strRef>
          </c:cat>
          <c:val>
            <c:numRef>
              <c:f>alcohol!$B$55:$G$55</c:f>
              <c:numCache>
                <c:formatCode>0%</c:formatCode>
                <c:ptCount val="6"/>
                <c:pt idx="0">
                  <c:v>0.02</c:v>
                </c:pt>
                <c:pt idx="1">
                  <c:v>0.14000000000000001</c:v>
                </c:pt>
                <c:pt idx="2">
                  <c:v>0.26</c:v>
                </c:pt>
                <c:pt idx="3">
                  <c:v>0.5</c:v>
                </c:pt>
                <c:pt idx="4">
                  <c:v>7.0000000000000007E-2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4C-44A0-91B6-77AD235557B5}"/>
            </c:ext>
          </c:extLst>
        </c:ser>
        <c:ser>
          <c:idx val="2"/>
          <c:order val="2"/>
          <c:tx>
            <c:strRef>
              <c:f>alcohol!$A$56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alcohol!$B$53:$G$53</c:f>
              <c:strCache>
                <c:ptCount val="6"/>
                <c:pt idx="0">
                  <c:v>All of the time</c:v>
                </c:pt>
                <c:pt idx="1">
                  <c:v>Most of the time       </c:v>
                </c:pt>
                <c:pt idx="2">
                  <c:v>Some of the time</c:v>
                </c:pt>
                <c:pt idx="3">
                  <c:v>Never</c:v>
                </c:pt>
                <c:pt idx="4">
                  <c:v>Don’t know</c:v>
                </c:pt>
                <c:pt idx="5">
                  <c:v>Rather not say </c:v>
                </c:pt>
              </c:strCache>
            </c:strRef>
          </c:cat>
          <c:val>
            <c:numRef>
              <c:f>alcohol!$B$56:$G$56</c:f>
              <c:numCache>
                <c:formatCode>0%</c:formatCode>
                <c:ptCount val="6"/>
                <c:pt idx="0">
                  <c:v>0.03</c:v>
                </c:pt>
                <c:pt idx="1">
                  <c:v>0.14000000000000001</c:v>
                </c:pt>
                <c:pt idx="2">
                  <c:v>0.28999999999999998</c:v>
                </c:pt>
                <c:pt idx="3">
                  <c:v>0.47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4C-44A0-91B6-77AD23555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554816"/>
        <c:axId val="132174140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alcohol!$A$57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alcohol!$B$53:$G$53</c15:sqref>
                        </c15:formulaRef>
                      </c:ext>
                    </c:extLst>
                    <c:strCache>
                      <c:ptCount val="6"/>
                      <c:pt idx="0">
                        <c:v>All of the time</c:v>
                      </c:pt>
                      <c:pt idx="1">
                        <c:v>Most of the time       </c:v>
                      </c:pt>
                      <c:pt idx="2">
                        <c:v>Some of the time</c:v>
                      </c:pt>
                      <c:pt idx="3">
                        <c:v>Never</c:v>
                      </c:pt>
                      <c:pt idx="4">
                        <c:v>Don’t know</c:v>
                      </c:pt>
                      <c:pt idx="5">
                        <c:v>Rather not say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alcohol!$B$57:$G$57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E4C-44A0-91B6-77AD235557B5}"/>
                  </c:ext>
                </c:extLst>
              </c15:ser>
            </c15:filteredBarSeries>
          </c:ext>
        </c:extLst>
      </c:barChart>
      <c:catAx>
        <c:axId val="14655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741408"/>
        <c:crosses val="autoZero"/>
        <c:auto val="1"/>
        <c:lblAlgn val="ctr"/>
        <c:lblOffset val="100"/>
        <c:noMultiLvlLbl val="0"/>
      </c:catAx>
      <c:valAx>
        <c:axId val="132174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5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>
                <a:effectLst/>
              </a:rPr>
              <a:t>Drinking and getting drunk is part of university culture</a:t>
            </a:r>
            <a:r>
              <a:rPr lang="en-GB" sz="1400" b="0" i="0" u="none" strike="noStrike" baseline="0"/>
              <a:t>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'alcohol 1'!$B$102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1'!$A$103:$A$109</c:f>
              <c:strCache>
                <c:ptCount val="7"/>
                <c:pt idx="0">
                  <c:v>2023-2024 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</c:strCache>
            </c:strRef>
          </c:cat>
          <c:val>
            <c:numRef>
              <c:f>'alcohol 1'!$B$103:$B$109</c:f>
              <c:numCache>
                <c:formatCode>0%</c:formatCode>
                <c:ptCount val="7"/>
                <c:pt idx="0">
                  <c:v>0.81</c:v>
                </c:pt>
                <c:pt idx="1">
                  <c:v>0.77</c:v>
                </c:pt>
                <c:pt idx="2" formatCode="0.00%">
                  <c:v>0.85199999999999998</c:v>
                </c:pt>
                <c:pt idx="3">
                  <c:v>0.87</c:v>
                </c:pt>
                <c:pt idx="4">
                  <c:v>0.88</c:v>
                </c:pt>
                <c:pt idx="5">
                  <c:v>0.9</c:v>
                </c:pt>
                <c:pt idx="6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C-484B-9B08-0455FA342A08}"/>
            </c:ext>
          </c:extLst>
        </c:ser>
        <c:ser>
          <c:idx val="1"/>
          <c:order val="1"/>
          <c:tx>
            <c:strRef>
              <c:f>'alcohol 1'!$C$102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1'!$A$103:$A$109</c:f>
              <c:strCache>
                <c:ptCount val="7"/>
                <c:pt idx="0">
                  <c:v>2023-2024 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</c:strCache>
            </c:strRef>
          </c:cat>
          <c:val>
            <c:numRef>
              <c:f>'alcohol 1'!$C$103:$C$109</c:f>
              <c:numCache>
                <c:formatCode>0%</c:formatCode>
                <c:ptCount val="7"/>
                <c:pt idx="0">
                  <c:v>0.16</c:v>
                </c:pt>
                <c:pt idx="1">
                  <c:v>0.22</c:v>
                </c:pt>
                <c:pt idx="2" formatCode="0.00%">
                  <c:v>0.11899999999999999</c:v>
                </c:pt>
                <c:pt idx="3">
                  <c:v>0.11</c:v>
                </c:pt>
                <c:pt idx="4">
                  <c:v>0.1</c:v>
                </c:pt>
                <c:pt idx="5">
                  <c:v>0.08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C-484B-9B08-0455FA342A08}"/>
            </c:ext>
          </c:extLst>
        </c:ser>
        <c:ser>
          <c:idx val="2"/>
          <c:order val="2"/>
          <c:tx>
            <c:strRef>
              <c:f>'alcohol 1'!$D$102</c:f>
              <c:strCache>
                <c:ptCount val="1"/>
                <c:pt idx="0">
                  <c:v>Don’t know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'alcohol 1'!$A$103:$A$109</c:f>
              <c:strCache>
                <c:ptCount val="7"/>
                <c:pt idx="0">
                  <c:v>2023-2024 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2016-2017</c:v>
                </c:pt>
                <c:pt idx="6">
                  <c:v>2015-2016</c:v>
                </c:pt>
              </c:strCache>
            </c:strRef>
          </c:cat>
          <c:val>
            <c:numRef>
              <c:f>'alcohol 1'!$D$103:$D$109</c:f>
              <c:numCache>
                <c:formatCode>0%</c:formatCode>
                <c:ptCount val="7"/>
                <c:pt idx="0">
                  <c:v>0.03</c:v>
                </c:pt>
                <c:pt idx="1">
                  <c:v>0.01</c:v>
                </c:pt>
                <c:pt idx="2" formatCode="0.00%">
                  <c:v>2.8000000000000001E-2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0C-484B-9B08-0455FA342A0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'alcohol 1'!$B$101</c:f>
              <c:strCache>
                <c:ptCount val="1"/>
                <c:pt idx="0">
                  <c:v>Drinking and getting drunk is part of university culture</c:v>
                </c:pt>
              </c:strCache>
            </c:strRef>
          </c:cat>
          <c:val>
            <c:numRef>
              <c:f>'alcohol 1'!$C$101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30C-484B-9B08-0455FA342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286272"/>
        <c:axId val="1701333024"/>
      </c:barChart>
      <c:catAx>
        <c:axId val="15428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333024"/>
        <c:crosses val="autoZero"/>
        <c:auto val="1"/>
        <c:lblAlgn val="ctr"/>
        <c:lblOffset val="100"/>
        <c:noMultiLvlLbl val="0"/>
      </c:catAx>
      <c:valAx>
        <c:axId val="170133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8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 dirty="0"/>
          </a:p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My university friends expect me to drink regularly and get drunk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'alcohol 1'!$E$221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1'!$D$222:$D$227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2017-2018</c:v>
                </c:pt>
                <c:pt idx="4">
                  <c:v>2016-2017</c:v>
                </c:pt>
                <c:pt idx="5">
                  <c:v>2015-2016</c:v>
                </c:pt>
              </c:strCache>
            </c:strRef>
          </c:cat>
          <c:val>
            <c:numRef>
              <c:f>'alcohol 1'!$E$222:$E$227</c:f>
              <c:numCache>
                <c:formatCode>0%</c:formatCode>
                <c:ptCount val="6"/>
                <c:pt idx="0">
                  <c:v>0.25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0.28999999999999998</c:v>
                </c:pt>
                <c:pt idx="4">
                  <c:v>0.37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C-4794-97F2-3DDB5D323619}"/>
            </c:ext>
          </c:extLst>
        </c:ser>
        <c:ser>
          <c:idx val="1"/>
          <c:order val="1"/>
          <c:tx>
            <c:strRef>
              <c:f>'alcohol 1'!$F$221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1'!$D$222:$D$227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2017-2018</c:v>
                </c:pt>
                <c:pt idx="4">
                  <c:v>2016-2017</c:v>
                </c:pt>
                <c:pt idx="5">
                  <c:v>2015-2016</c:v>
                </c:pt>
              </c:strCache>
            </c:strRef>
          </c:cat>
          <c:val>
            <c:numRef>
              <c:f>'alcohol 1'!$F$222:$F$227</c:f>
              <c:numCache>
                <c:formatCode>0%</c:formatCode>
                <c:ptCount val="6"/>
                <c:pt idx="0">
                  <c:v>0.72</c:v>
                </c:pt>
                <c:pt idx="1">
                  <c:v>0.68</c:v>
                </c:pt>
                <c:pt idx="2">
                  <c:v>0.72</c:v>
                </c:pt>
                <c:pt idx="3">
                  <c:v>0.67</c:v>
                </c:pt>
                <c:pt idx="4">
                  <c:v>0.61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C-4794-97F2-3DDB5D323619}"/>
            </c:ext>
          </c:extLst>
        </c:ser>
        <c:ser>
          <c:idx val="2"/>
          <c:order val="2"/>
          <c:tx>
            <c:strRef>
              <c:f>'alcohol 1'!$G$221</c:f>
              <c:strCache>
                <c:ptCount val="1"/>
                <c:pt idx="0">
                  <c:v>Don’t know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1'!$D$222:$D$227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2017-2018</c:v>
                </c:pt>
                <c:pt idx="4">
                  <c:v>2016-2017</c:v>
                </c:pt>
                <c:pt idx="5">
                  <c:v>2015-2016</c:v>
                </c:pt>
              </c:strCache>
            </c:strRef>
          </c:cat>
          <c:val>
            <c:numRef>
              <c:f>'alcohol 1'!$G$222:$G$227</c:f>
              <c:numCache>
                <c:formatCode>0%</c:formatCode>
                <c:ptCount val="6"/>
                <c:pt idx="0">
                  <c:v>0.04</c:v>
                </c:pt>
                <c:pt idx="1">
                  <c:v>0.04</c:v>
                </c:pt>
                <c:pt idx="2">
                  <c:v>0.03</c:v>
                </c:pt>
                <c:pt idx="3">
                  <c:v>0.04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C-4794-97F2-3DDB5D323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290592"/>
        <c:axId val="1321733968"/>
      </c:barChart>
      <c:catAx>
        <c:axId val="15429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733968"/>
        <c:crosses val="autoZero"/>
        <c:auto val="1"/>
        <c:lblAlgn val="ctr"/>
        <c:lblOffset val="100"/>
        <c:noMultiLvlLbl val="0"/>
      </c:catAx>
      <c:valAx>
        <c:axId val="132173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9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baseline="0" dirty="0"/>
              <a:t>Start drinking alcohol in your house/friend’s house before you go out for the night</a:t>
            </a:r>
            <a:endParaRPr lang="en-GB" sz="1800" dirty="0"/>
          </a:p>
        </c:rich>
      </c:tx>
      <c:layout>
        <c:manualLayout>
          <c:xMode val="edge"/>
          <c:yMode val="edge"/>
          <c:x val="0.12077591294269729"/>
          <c:y val="7.2038476634154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029425297927477E-2"/>
          <c:y val="0.14690524570756258"/>
          <c:w val="0.8818843786198437"/>
          <c:h val="0.749472758372117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'alcohol 1'!$B$5</c:f>
              <c:strCache>
                <c:ptCount val="1"/>
                <c:pt idx="0">
                  <c:v>Something I do regularly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1'!$A$6:$A$11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2015-2016</c:v>
                </c:pt>
              </c:strCache>
            </c:strRef>
          </c:cat>
          <c:val>
            <c:numRef>
              <c:f>'alcohol 1'!$B$6:$B$11</c:f>
              <c:numCache>
                <c:formatCode>General</c:formatCode>
                <c:ptCount val="6"/>
                <c:pt idx="0">
                  <c:v>59</c:v>
                </c:pt>
                <c:pt idx="1">
                  <c:v>50</c:v>
                </c:pt>
                <c:pt idx="2">
                  <c:v>66.7</c:v>
                </c:pt>
                <c:pt idx="3">
                  <c:v>72</c:v>
                </c:pt>
                <c:pt idx="4">
                  <c:v>76</c:v>
                </c:pt>
                <c:pt idx="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4-47E3-90D4-48779C0A4E3A}"/>
            </c:ext>
          </c:extLst>
        </c:ser>
        <c:ser>
          <c:idx val="1"/>
          <c:order val="1"/>
          <c:tx>
            <c:strRef>
              <c:f>'alcohol 1'!$C$5</c:f>
              <c:strCache>
                <c:ptCount val="1"/>
                <c:pt idx="0">
                  <c:v>Something I consider but rarely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1'!$A$6:$A$11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2015-2016</c:v>
                </c:pt>
              </c:strCache>
            </c:strRef>
          </c:cat>
          <c:val>
            <c:numRef>
              <c:f>'alcohol 1'!$C$6:$C$11</c:f>
              <c:numCache>
                <c:formatCode>General</c:formatCode>
                <c:ptCount val="6"/>
                <c:pt idx="0">
                  <c:v>34</c:v>
                </c:pt>
                <c:pt idx="1">
                  <c:v>43</c:v>
                </c:pt>
                <c:pt idx="2">
                  <c:v>28.2</c:v>
                </c:pt>
                <c:pt idx="3">
                  <c:v>24</c:v>
                </c:pt>
                <c:pt idx="4">
                  <c:v>21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4-47E3-90D4-48779C0A4E3A}"/>
            </c:ext>
          </c:extLst>
        </c:ser>
        <c:ser>
          <c:idx val="2"/>
          <c:order val="2"/>
          <c:tx>
            <c:strRef>
              <c:f>'alcohol 1'!$D$5</c:f>
              <c:strCache>
                <c:ptCount val="1"/>
                <c:pt idx="0">
                  <c:v>Something I would not even consider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'alcohol 1'!$A$6:$A$11</c:f>
              <c:strCache>
                <c:ptCount val="6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  <c:pt idx="3">
                  <c:v>2019-2020</c:v>
                </c:pt>
                <c:pt idx="4">
                  <c:v>2017-2018</c:v>
                </c:pt>
                <c:pt idx="5">
                  <c:v>2015-2016</c:v>
                </c:pt>
              </c:strCache>
            </c:strRef>
          </c:cat>
          <c:val>
            <c:numRef>
              <c:f>'alcohol 1'!$D$6:$D$11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E4-47E3-90D4-48779C0A4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304176"/>
        <c:axId val="1321754800"/>
      </c:barChart>
      <c:catAx>
        <c:axId val="16730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754800"/>
        <c:crosses val="autoZero"/>
        <c:auto val="1"/>
        <c:lblAlgn val="ctr"/>
        <c:lblOffset val="100"/>
        <c:noMultiLvlLbl val="0"/>
      </c:catAx>
      <c:valAx>
        <c:axId val="132175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0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0.10322</cdr:x>
      <cdr:y>0.82428</cdr:y>
    </cdr:from>
    <cdr:to>
      <cdr:x>0.19822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E799C7-E03E-B7C6-3929-EAB8CDE1A525}"/>
            </a:ext>
          </a:extLst>
        </cdr:cNvPr>
        <cdr:cNvSpPr txBox="1"/>
      </cdr:nvSpPr>
      <cdr:spPr>
        <a:xfrm xmlns:a="http://schemas.openxmlformats.org/drawingml/2006/main">
          <a:off x="993553" y="47555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0.09412</cdr:y>
    </cdr:from>
    <cdr:to>
      <cdr:x>0.8805</cdr:x>
      <cdr:y>0.16562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9BD7ED3-C335-A214-CCE2-218A86A080E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25302"/>
          <a:ext cx="7620660" cy="32311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3392-0517-4476-91BA-E0C694D2E1F5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2F2-CC52-4C3A-93AF-338A4D608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</a:t>
            </a:r>
            <a:r>
              <a:rPr lang="en-GB" baseline="0" dirty="0"/>
              <a:t> drugs and alcohol impact</a:t>
            </a:r>
          </a:p>
          <a:p>
            <a:r>
              <a:rPr lang="en-GB" baseline="0" dirty="0"/>
              <a:t>New survey to be alternated every year with Alcohol</a:t>
            </a:r>
          </a:p>
          <a:p>
            <a:r>
              <a:rPr lang="en-GB" baseline="0" dirty="0"/>
              <a:t>From this, hope to build understanding to highlight key behaviours to target and then create communication campaigns and interventions.</a:t>
            </a:r>
          </a:p>
          <a:p>
            <a:r>
              <a:rPr lang="en-GB" baseline="0" dirty="0"/>
              <a:t>This survey was promoted to students in November 2020. Waiting for central national analysis to compare.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number despite rising from last year is generally reducing overall.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87% agree that students do not think about health consequences (83% 2018)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</a:rPr>
              <a:t>My university friends expect me to drink regularly and get drunk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56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slight increase across the board on pressure to drink, remains consistent each year. </a:t>
            </a:r>
          </a:p>
          <a:p>
            <a:r>
              <a:rPr lang="en-GB" dirty="0"/>
              <a:t>68% agree that they tend to stop drinking before they get very drunk, 30% disagree </a:t>
            </a:r>
          </a:p>
          <a:p>
            <a:endParaRPr lang="en-GB" dirty="0"/>
          </a:p>
          <a:p>
            <a:r>
              <a:rPr lang="en-GB" dirty="0"/>
              <a:t>Page 6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8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 2022/2023 – a decrease of 17%  from 67% (21/22) to 50% regularly drink at a friends house before going out ( this was already on a decrease, considering covid years in between)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21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11% decrease in students deliberately getting drunk before going out on last year, 16% decrease on pre covid levels. More students than even not even considering this behaviour.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2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mixed picture re pressure from friends and expectations to drink. Clear that students feel a social norm to drink and sometimes direct pressure or expectations from friends to do this. </a:t>
            </a:r>
          </a:p>
          <a:p>
            <a:r>
              <a:rPr lang="en-GB" dirty="0"/>
              <a:t>Drinking to help relax and socialise has increased by 19% in 21/22 and risen a further 5%.</a:t>
            </a:r>
          </a:p>
          <a:p>
            <a:endParaRPr lang="en-GB" dirty="0"/>
          </a:p>
          <a:p>
            <a:r>
              <a:rPr lang="en-GB" dirty="0"/>
              <a:t>Drinks offers had decreased by 32% as a motivator in 21/22, rising again, cost of living?</a:t>
            </a:r>
          </a:p>
          <a:p>
            <a:endParaRPr lang="en-GB" dirty="0"/>
          </a:p>
          <a:p>
            <a:r>
              <a:rPr lang="en-GB" dirty="0"/>
              <a:t>8% increase in pointing to cost of non-alcoholic drinks.</a:t>
            </a:r>
          </a:p>
          <a:p>
            <a:endParaRPr lang="en-GB" dirty="0"/>
          </a:p>
          <a:p>
            <a:r>
              <a:rPr lang="en-GB" dirty="0"/>
              <a:t>74% drink to fit in with their peers (up from 66%, 12% increase)</a:t>
            </a:r>
          </a:p>
          <a:p>
            <a:endParaRPr lang="en-GB" dirty="0"/>
          </a:p>
          <a:p>
            <a:r>
              <a:rPr lang="en-GB" dirty="0"/>
              <a:t>Pressure from friends has increased by 13%</a:t>
            </a:r>
          </a:p>
          <a:p>
            <a:endParaRPr lang="en-GB" dirty="0"/>
          </a:p>
          <a:p>
            <a:r>
              <a:rPr lang="en-GB" dirty="0"/>
              <a:t>76% say student drink to fit in with their peers. </a:t>
            </a:r>
          </a:p>
          <a:p>
            <a:endParaRPr lang="en-GB" dirty="0"/>
          </a:p>
          <a:p>
            <a:r>
              <a:rPr lang="en-GB" b="1" dirty="0"/>
              <a:t>**Recommend campaign on pressure**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84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81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105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98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Mapped comms plan for 2024-2025.</a:t>
            </a:r>
          </a:p>
          <a:p>
            <a:r>
              <a:rPr lang="en-GB" dirty="0"/>
              <a:t>Focusing on alcohol specifically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0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>
                <a:latin typeface="+mn-lt"/>
              </a:rPr>
              <a:t>65% were 18-22 year olds – down 2% on 21/22</a:t>
            </a:r>
          </a:p>
          <a:p>
            <a:pPr lvl="1"/>
            <a:r>
              <a:rPr lang="en-GB" dirty="0">
                <a:latin typeface="+mn-lt"/>
              </a:rPr>
              <a:t>23% were 23-29 – same as 21/22</a:t>
            </a:r>
          </a:p>
          <a:p>
            <a:pPr lvl="1"/>
            <a:r>
              <a:rPr lang="en-GB" dirty="0">
                <a:latin typeface="+mn-lt"/>
              </a:rPr>
              <a:t> over 30 increase of 5% on last year </a:t>
            </a:r>
          </a:p>
          <a:p>
            <a:pPr lvl="1"/>
            <a:endParaRPr lang="en-GB" dirty="0">
              <a:latin typeface="+mn-lt"/>
            </a:endParaRPr>
          </a:p>
          <a:p>
            <a:pPr lvl="1"/>
            <a:r>
              <a:rPr lang="en-GB" dirty="0">
                <a:latin typeface="+mn-lt"/>
              </a:rPr>
              <a:t>96% Undergraduates – up on 74% last year</a:t>
            </a:r>
          </a:p>
          <a:p>
            <a:pPr lvl="1"/>
            <a:r>
              <a:rPr lang="en-GB" dirty="0">
                <a:latin typeface="+mn-lt"/>
              </a:rPr>
              <a:t>14% Postgraduate last year, down to 1%</a:t>
            </a:r>
          </a:p>
          <a:p>
            <a:pPr lvl="1"/>
            <a:r>
              <a:rPr lang="en-GB" dirty="0">
                <a:latin typeface="+mn-lt"/>
              </a:rPr>
              <a:t>12% other (Foundation year, PhD) last year, down to 3%. </a:t>
            </a:r>
          </a:p>
          <a:p>
            <a:pPr lvl="1"/>
            <a:endParaRPr lang="en-GB" dirty="0">
              <a:latin typeface="+mn-lt"/>
            </a:endParaRPr>
          </a:p>
          <a:p>
            <a:pPr lvl="1"/>
            <a:r>
              <a:rPr lang="en-GB" dirty="0">
                <a:latin typeface="+mn-lt"/>
              </a:rPr>
              <a:t>Less of a spread of courses, last year more PG and other. </a:t>
            </a:r>
          </a:p>
          <a:p>
            <a:pPr lvl="1"/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75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46A1A-0E8F-4586-9B94-17A81765ED5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52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4% students agree part of culture, still a large number, but decreased by 22% in the last 2 years. </a:t>
            </a:r>
          </a:p>
          <a:p>
            <a:r>
              <a:rPr lang="en-GB" dirty="0"/>
              <a:t>An additional 10% disagree that it is part of Uni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43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404040"/>
              </a:solidFill>
              <a:latin typeface="CIDFont+F1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The perception of student's takings drugs increases once they have arrived.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02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19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Almost half of students who report to currently use drugs do not identify as heterosexual</a:t>
            </a:r>
          </a:p>
          <a:p>
            <a:r>
              <a:rPr lang="en-GB" dirty="0"/>
              <a:t>*LGBTQ+ targets messaging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30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recreation continues to gradually decrease </a:t>
            </a:r>
          </a:p>
          <a:p>
            <a:endParaRPr lang="en-GB" dirty="0">
              <a:highlight>
                <a:srgbClr val="FFE44D"/>
              </a:highlight>
            </a:endParaRPr>
          </a:p>
          <a:p>
            <a:r>
              <a:rPr lang="en-GB" dirty="0"/>
              <a:t>To enhance social interactions has stayed the same (28%)</a:t>
            </a:r>
          </a:p>
          <a:p>
            <a:endParaRPr lang="en-GB" dirty="0"/>
          </a:p>
          <a:p>
            <a:r>
              <a:rPr lang="en-GB" dirty="0"/>
              <a:t>Dealing with stress decreased by 12% (17%)</a:t>
            </a:r>
          </a:p>
          <a:p>
            <a:endParaRPr lang="en-GB" dirty="0"/>
          </a:p>
          <a:p>
            <a:r>
              <a:rPr lang="en-GB" dirty="0"/>
              <a:t>To self medicate stayed the same </a:t>
            </a:r>
          </a:p>
          <a:p>
            <a:endParaRPr lang="en-GB" dirty="0">
              <a:highlight>
                <a:srgbClr val="FFE44D"/>
              </a:highlight>
            </a:endParaRPr>
          </a:p>
          <a:p>
            <a:r>
              <a:rPr lang="en-GB" dirty="0"/>
              <a:t>Escape reality went up from 20% to 25%</a:t>
            </a:r>
          </a:p>
          <a:p>
            <a:endParaRPr lang="en-GB" dirty="0"/>
          </a:p>
          <a:p>
            <a:r>
              <a:rPr lang="en-GB" dirty="0"/>
              <a:t>An over all increase in using drugs for reasons other than recreation.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41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02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5%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05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13% reduction in drug use at night clubs on a weekly/monthly basis</a:t>
            </a:r>
          </a:p>
          <a:p>
            <a:r>
              <a:rPr lang="en-GB" baseline="0" dirty="0"/>
              <a:t>14% reduction in drug use at home on a weekly / monthly basis.</a:t>
            </a:r>
          </a:p>
          <a:p>
            <a:r>
              <a:rPr lang="en-GB" baseline="0" dirty="0"/>
              <a:t>44% student report using drugs at a house party occasionally/few times a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29% student report using drugs at a nightclub occasionally/few times a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16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top 7 drugs in use, to focus on for harm reduction messages and their combination with alcohol.</a:t>
            </a:r>
          </a:p>
          <a:p>
            <a:endParaRPr lang="en-GB" dirty="0"/>
          </a:p>
          <a:p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Nitros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oxide 7% reduction in monthly use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6% increase in never used </a:t>
            </a:r>
          </a:p>
          <a:p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2CB was the most noted drug which was not asked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57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216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significant changes over the years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Dealing and consequences campaign??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8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100% of respondents who didn’t use University services, but did use other services, said it was because:</a:t>
            </a:r>
          </a:p>
          <a:p>
            <a:pPr marL="342900" indent="-342900">
              <a:buAutoNum type="arabicPeriod"/>
            </a:pPr>
            <a:r>
              <a:rPr lang="en-GB" dirty="0"/>
              <a:t>Fear of punishment – 12% (increased by 5%)</a:t>
            </a:r>
          </a:p>
          <a:p>
            <a:pPr marL="342900" indent="-342900">
              <a:buAutoNum type="arabicPeriod"/>
            </a:pPr>
            <a:r>
              <a:rPr lang="en-GB" dirty="0"/>
              <a:t>Fear of judgement – 12% (increased by 5%)</a:t>
            </a:r>
          </a:p>
          <a:p>
            <a:pPr marL="342900" indent="-342900">
              <a:buAutoNum type="arabicPeriod"/>
            </a:pPr>
            <a:r>
              <a:rPr lang="en-GB" dirty="0"/>
              <a:t>Fear of implications for academic work – 17% (increased by 6%)</a:t>
            </a:r>
          </a:p>
          <a:p>
            <a:pPr marL="342900" indent="-342900">
              <a:buAutoNum type="arabicPeriod"/>
            </a:pPr>
            <a:r>
              <a:rPr lang="en-GB" dirty="0"/>
              <a:t>Fear of police involvement – 15% (increased by 7%)</a:t>
            </a:r>
          </a:p>
          <a:p>
            <a:pPr marL="342900" indent="-342900">
              <a:buAutoNum type="arabicPeriod"/>
            </a:pPr>
            <a:r>
              <a:rPr lang="en-GB" dirty="0"/>
              <a:t>Not aware – 15% (increased by 4%)</a:t>
            </a:r>
          </a:p>
          <a:p>
            <a:pPr marL="342900" indent="-342900">
              <a:buAutoNum type="arabicPeriod"/>
            </a:pPr>
            <a:r>
              <a:rPr lang="en-GB" dirty="0"/>
              <a:t>24% don’t think it will meet their needs (increased by 15%)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81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Slight increase in positive expectations around seeking support – 2024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18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1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41% regularly deliberately get drunk before heading out for the night  (46% in 2018) – complete shift to less than once a week - </a:t>
            </a:r>
            <a:r>
              <a:rPr lang="en-GB" dirty="0"/>
              <a:t>50% of students drink alcohol with the intention of getting drunk less often than once a week, 20% never, 19% about once a week, 12% more than once a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Shift from one night out a week to say once a fortnight.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33% of students drink alcohol less than once a week, 18% 2-3 days a week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63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17% increase in consideration for long term effects of alcohol on health.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2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9% increase in not drinking have a positive impact on life in Uni in general.</a:t>
            </a:r>
          </a:p>
          <a:p>
            <a:r>
              <a:rPr lang="en-GB" dirty="0"/>
              <a:t>1% decrease in it having a fairly negative impact.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9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89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51% said yes in 2018.</a:t>
            </a:r>
          </a:p>
          <a:p>
            <a:r>
              <a:rPr lang="en-GB" dirty="0"/>
              <a:t>25% said no in 2018.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23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2F2-CC52-4C3A-93AF-338A4D6080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8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NewsGoth BT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23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21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ewsGoth BT" panose="020B05030202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61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83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NewsGoth BT" panose="020B0503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NewsGoth BT" panose="020B0503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NewsGoth BT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81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9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4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>
                <a:latin typeface="NewsGoth BT" panose="020B0503020203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latin typeface="NewsGoth BT" panose="020B0503020203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latin typeface="NewsGoth BT" panose="020B0503020203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NewsGoth BT" panose="020B0503020203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NewsGoth BT" panose="020B05030202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NewsGoth BT" panose="020B05030202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35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NewsGoth BT" panose="020B05030202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NewsGoth BT" panose="020B05030202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Goth BT" panose="020B0503020203020204" pitchFamily="34" charset="0"/>
              </a:defRPr>
            </a:lvl1pPr>
          </a:lstStyle>
          <a:p>
            <a:fld id="{EC40EAA9-8194-4316-89BA-C868BF006B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08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54A9-02C5-4C38-8B6B-EA69A3155F6C}" type="datetimeFigureOut">
              <a:rPr lang="en-GB" smtClean="0"/>
              <a:pPr/>
              <a:t>28/03/2024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EAA9-8194-4316-89BA-C868BF006B2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21017"/>
            <a:ext cx="2155395" cy="147066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-12192" y="0"/>
            <a:ext cx="12216384" cy="524256"/>
          </a:xfrm>
          <a:custGeom>
            <a:avLst/>
            <a:gdLst>
              <a:gd name="connsiteX0" fmla="*/ 0 w 12216384"/>
              <a:gd name="connsiteY0" fmla="*/ 0 h 890016"/>
              <a:gd name="connsiteX1" fmla="*/ 12192 w 12216384"/>
              <a:gd name="connsiteY1" fmla="*/ 890016 h 890016"/>
              <a:gd name="connsiteX2" fmla="*/ 12216384 w 12216384"/>
              <a:gd name="connsiteY2" fmla="*/ 256032 h 890016"/>
              <a:gd name="connsiteX3" fmla="*/ 12204192 w 12216384"/>
              <a:gd name="connsiteY3" fmla="*/ 0 h 890016"/>
              <a:gd name="connsiteX4" fmla="*/ 0 w 12216384"/>
              <a:gd name="connsiteY4" fmla="*/ 0 h 89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384" h="890016">
                <a:moveTo>
                  <a:pt x="0" y="0"/>
                </a:moveTo>
                <a:lnTo>
                  <a:pt x="12192" y="890016"/>
                </a:lnTo>
                <a:lnTo>
                  <a:pt x="12216384" y="256032"/>
                </a:lnTo>
                <a:lnTo>
                  <a:pt x="12204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6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8766" y="2036474"/>
            <a:ext cx="9144000" cy="1655762"/>
          </a:xfrm>
        </p:spPr>
        <p:txBody>
          <a:bodyPr/>
          <a:lstStyle/>
          <a:p>
            <a:r>
              <a:rPr lang="en-GB" sz="4000" b="1" dirty="0">
                <a:latin typeface="+mn-lt"/>
              </a:rPr>
              <a:t>Drug and Alcohol Survey Findings</a:t>
            </a:r>
          </a:p>
          <a:p>
            <a:r>
              <a:rPr lang="en-GB" sz="4000" b="1" dirty="0">
                <a:latin typeface="+mn-lt"/>
              </a:rPr>
              <a:t>2023-2024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09741" y="1411841"/>
            <a:ext cx="3029570" cy="26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050" dirty="0"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1050" dirty="0">
              <a:ea typeface="ＭＳ Ｐゴシック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dirty="0">
              <a:ea typeface="ＭＳ Ｐゴシック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239311" y="1235413"/>
            <a:ext cx="19455" cy="477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46C049-46C0-723A-B323-A96389ADF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53" y="5592754"/>
            <a:ext cx="2794144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3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0EFDCE-28CB-998C-3159-7834DF5255F2}"/>
              </a:ext>
            </a:extLst>
          </p:cNvPr>
          <p:cNvSpPr txBox="1"/>
          <p:nvPr/>
        </p:nvSpPr>
        <p:spPr>
          <a:xfrm>
            <a:off x="3154512" y="5741581"/>
            <a:ext cx="8197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Since 2021-22 </a:t>
            </a:r>
            <a:br>
              <a:rPr lang="en-GB" dirty="0"/>
            </a:br>
            <a:r>
              <a:rPr lang="en-GB" dirty="0"/>
              <a:t>10% increase in students never feeling expected to drink alcohol (up to 49%)</a:t>
            </a:r>
            <a:br>
              <a:rPr lang="en-GB" dirty="0"/>
            </a:br>
            <a:r>
              <a:rPr lang="en-GB" dirty="0"/>
              <a:t>6% decrease in students feeling expected to drink alcohol all the time (3%)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392ECC-B90D-1BBF-3077-0762A2FD4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988071"/>
              </p:ext>
            </p:extLst>
          </p:nvPr>
        </p:nvGraphicFramePr>
        <p:xfrm>
          <a:off x="711200" y="558800"/>
          <a:ext cx="10527414" cy="517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45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D9A665-FFDA-CC2C-3992-877BA8787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147551"/>
              </p:ext>
            </p:extLst>
          </p:nvPr>
        </p:nvGraphicFramePr>
        <p:xfrm>
          <a:off x="733647" y="616688"/>
          <a:ext cx="1073888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730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0C848B-1CC7-B109-F48D-27D9CCC11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867245"/>
              </p:ext>
            </p:extLst>
          </p:nvPr>
        </p:nvGraphicFramePr>
        <p:xfrm>
          <a:off x="648586" y="616688"/>
          <a:ext cx="11121656" cy="535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622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7B348-6F00-4335-B95C-20B9ED00B469}"/>
              </a:ext>
            </a:extLst>
          </p:cNvPr>
          <p:cNvSpPr txBox="1"/>
          <p:nvPr/>
        </p:nvSpPr>
        <p:spPr>
          <a:xfrm>
            <a:off x="603299" y="1983630"/>
            <a:ext cx="11260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76% agree that pacing yourself means you’ll have a better night out for longer (2018 - 61%)</a:t>
            </a:r>
          </a:p>
          <a:p>
            <a:endParaRPr lang="en-GB" dirty="0"/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73% do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have to get drunk to have a good night out.</a:t>
            </a:r>
          </a:p>
          <a:p>
            <a:endParaRPr lang="en-GB" dirty="0"/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76% don't like socialising with people who get very drunk and ruin the night for others</a:t>
            </a:r>
          </a:p>
          <a:p>
            <a:endParaRPr lang="en-GB" dirty="0"/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91% students agree non-drinkers can be fun on a night out (2% increase).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IDFont+F3"/>
              </a:rPr>
              <a:t>33% of students feel pressure from my friends to drink more alcohol than they would like to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87F0E-553F-E547-F6BD-FEF41A1898F9}"/>
              </a:ext>
            </a:extLst>
          </p:cNvPr>
          <p:cNvSpPr txBox="1"/>
          <p:nvPr/>
        </p:nvSpPr>
        <p:spPr>
          <a:xfrm>
            <a:off x="691116" y="754912"/>
            <a:ext cx="97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Drinking behaviours</a:t>
            </a:r>
          </a:p>
        </p:txBody>
      </p:sp>
    </p:spTree>
    <p:extLst>
      <p:ext uri="{BB962C8B-B14F-4D97-AF65-F5344CB8AC3E}">
        <p14:creationId xmlns:p14="http://schemas.microsoft.com/office/powerpoint/2010/main" val="174732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840E32-997C-8FEC-0264-CC8049AF4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190137"/>
              </p:ext>
            </p:extLst>
          </p:nvPr>
        </p:nvGraphicFramePr>
        <p:xfrm>
          <a:off x="811618" y="616689"/>
          <a:ext cx="10568763" cy="546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48B7A1-5FE0-71B1-55CF-550A07E7AC45}"/>
              </a:ext>
            </a:extLst>
          </p:cNvPr>
          <p:cNvSpPr txBox="1"/>
          <p:nvPr/>
        </p:nvSpPr>
        <p:spPr>
          <a:xfrm>
            <a:off x="3009013" y="6166884"/>
            <a:ext cx="829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9% increase on last year of student who regularly drink at home before going out.</a:t>
            </a:r>
          </a:p>
        </p:txBody>
      </p:sp>
    </p:spTree>
    <p:extLst>
      <p:ext uri="{BB962C8B-B14F-4D97-AF65-F5344CB8AC3E}">
        <p14:creationId xmlns:p14="http://schemas.microsoft.com/office/powerpoint/2010/main" val="338965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85A1721-AF29-C0B8-918E-7B0A35009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415095"/>
              </p:ext>
            </p:extLst>
          </p:nvPr>
        </p:nvGraphicFramePr>
        <p:xfrm>
          <a:off x="1158949" y="659218"/>
          <a:ext cx="9282224" cy="514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E40007-F1FF-0149-1814-59454144828D}"/>
              </a:ext>
            </a:extLst>
          </p:cNvPr>
          <p:cNvSpPr txBox="1"/>
          <p:nvPr/>
        </p:nvSpPr>
        <p:spPr>
          <a:xfrm>
            <a:off x="3125972" y="5932967"/>
            <a:ext cx="770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the past 6 years there has been an 10 % reduction in students regularly deliberately getting drunk before a night out.</a:t>
            </a:r>
          </a:p>
        </p:txBody>
      </p:sp>
    </p:spTree>
    <p:extLst>
      <p:ext uri="{BB962C8B-B14F-4D97-AF65-F5344CB8AC3E}">
        <p14:creationId xmlns:p14="http://schemas.microsoft.com/office/powerpoint/2010/main" val="393833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425F9C-A913-24D2-A3A8-38B1D5029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538145"/>
              </p:ext>
            </p:extLst>
          </p:nvPr>
        </p:nvGraphicFramePr>
        <p:xfrm>
          <a:off x="446567" y="510361"/>
          <a:ext cx="9718158" cy="599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FA3245-90E8-A94E-2A74-381038F9128C}"/>
              </a:ext>
            </a:extLst>
          </p:cNvPr>
          <p:cNvSpPr txBox="1"/>
          <p:nvPr/>
        </p:nvSpPr>
        <p:spPr>
          <a:xfrm>
            <a:off x="9750056" y="115894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r>
              <a:rPr lang="en-GB" b="1" dirty="0"/>
              <a:t>**Recommend campaign on drinking in rounds **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59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70FA-F546-47BC-B048-3C5A705542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GB" dirty="0"/>
              <a:t>“</a:t>
            </a:r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Takes a while to get drunk”</a:t>
            </a:r>
          </a:p>
          <a:p>
            <a:pPr algn="l"/>
            <a:r>
              <a:rPr lang="en-GB" sz="1800" b="0" i="0" u="none" strike="noStrike" baseline="0" dirty="0">
                <a:solidFill>
                  <a:srgbClr val="E9354A"/>
                </a:solidFill>
                <a:latin typeface="CIDFont+F1"/>
              </a:rPr>
              <a:t>“Sometimes it just hits you, even when you think you are drinking slowly/responsibly”</a:t>
            </a:r>
          </a:p>
          <a:p>
            <a:pPr algn="l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“Sometimes you're in a role drinking and don’t necessarily think about how much you have drunk until it hits you.”</a:t>
            </a:r>
            <a:b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</a:br>
            <a:b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</a:br>
            <a:r>
              <a:rPr lang="en-GB" sz="1800" b="0" i="0" u="none" strike="noStrike" baseline="0" dirty="0">
                <a:solidFill>
                  <a:srgbClr val="E9354A"/>
                </a:solidFill>
                <a:latin typeface="CIDFont+F1"/>
              </a:rPr>
              <a:t>“Alcohol can take a while to "hit" me so by the time I realise I'm getting drunk and start drinking water, I sometimes end up black-out half an hour later.”</a:t>
            </a:r>
            <a:endParaRPr lang="en-GB" dirty="0">
              <a:solidFill>
                <a:srgbClr val="E9354A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A3869-F12E-0657-791B-3C9B34B3F2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**</a:t>
            </a:r>
            <a:r>
              <a:rPr lang="en-GB" b="1" dirty="0"/>
              <a:t>**Recommend campaign/messaging on how long the effects of alcohol can take to take effect**</a:t>
            </a:r>
          </a:p>
          <a:p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DD104-5A09-225F-E674-516153C2AD8C}"/>
              </a:ext>
            </a:extLst>
          </p:cNvPr>
          <p:cNvSpPr txBox="1"/>
          <p:nvPr/>
        </p:nvSpPr>
        <p:spPr>
          <a:xfrm>
            <a:off x="733647" y="627321"/>
            <a:ext cx="883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Why can it be difficult to control your drinking?</a:t>
            </a:r>
          </a:p>
        </p:txBody>
      </p:sp>
    </p:spTree>
    <p:extLst>
      <p:ext uri="{BB962C8B-B14F-4D97-AF65-F5344CB8AC3E}">
        <p14:creationId xmlns:p14="http://schemas.microsoft.com/office/powerpoint/2010/main" val="52908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1231679" y="0"/>
            <a:ext cx="12192000" cy="1185581"/>
          </a:xfrm>
          <a:prstGeom prst="rect">
            <a:avLst/>
          </a:prstGeom>
        </p:spPr>
        <p:txBody>
          <a:bodyPr vert="horz" wrap="square" lIns="0" tIns="41211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3245"/>
              </a:spcBef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Factors to drink more alcohol?</a:t>
            </a:r>
            <a:endParaRPr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6022C-4EED-49D9-8AFE-8437F21322E1}"/>
              </a:ext>
            </a:extLst>
          </p:cNvPr>
          <p:cNvSpPr txBox="1"/>
          <p:nvPr/>
        </p:nvSpPr>
        <p:spPr>
          <a:xfrm>
            <a:off x="145752" y="1559017"/>
            <a:ext cx="120462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67% students stated it can be difficult not to drink too much because it is easy to get caught up in rounds last year's data suggested 60% students rarely or never buy in rounds, 12% do it most of the time -  *Comms piece on drinking in rounds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37% Student’s </a:t>
            </a:r>
            <a:r>
              <a:rPr lang="en-GB" sz="2400" b="0" i="0" u="none" strike="noStrike" baseline="0" dirty="0"/>
              <a:t>Deliberately getting drunk at home before a night out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68% agree that they tend to stop drinking before they get very drunk, 30% disagree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A5DAE4-41F3-431D-9F51-A95C772F29EE}"/>
              </a:ext>
            </a:extLst>
          </p:cNvPr>
          <p:cNvSpPr txBox="1"/>
          <p:nvPr/>
        </p:nvSpPr>
        <p:spPr>
          <a:xfrm>
            <a:off x="118533" y="1071801"/>
            <a:ext cx="382693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77% (77%) agree they think about their behaviour when they drink, compared to 73% in 2018. </a:t>
            </a:r>
          </a:p>
          <a:p>
            <a:endParaRPr lang="en-GB" sz="2000" dirty="0"/>
          </a:p>
          <a:p>
            <a:r>
              <a:rPr lang="en-GB" sz="2000" b="1" dirty="0"/>
              <a:t>How can we make more students aware of their behaviour? </a:t>
            </a:r>
          </a:p>
          <a:p>
            <a:endParaRPr lang="en-GB" sz="2000" dirty="0"/>
          </a:p>
          <a:p>
            <a:r>
              <a:rPr lang="en-GB" sz="2000" dirty="0"/>
              <a:t>80% (77%) agree that students don’t worry enough about how much alcohol will damage their health, 16% (18%) disagree. </a:t>
            </a:r>
          </a:p>
          <a:p>
            <a:endParaRPr lang="en-GB" sz="2000" dirty="0"/>
          </a:p>
          <a:p>
            <a:r>
              <a:rPr lang="en-GB" sz="2000" b="1" dirty="0"/>
              <a:t>Starting to shift to more health conscious in the short term?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7677CD-2FD3-18AE-29F0-2A55AF6D9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702785"/>
              </p:ext>
            </p:extLst>
          </p:nvPr>
        </p:nvGraphicFramePr>
        <p:xfrm>
          <a:off x="4533014" y="1221699"/>
          <a:ext cx="7194698" cy="511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59115A-7D7A-71B2-1B8D-A649C55BCA78}"/>
              </a:ext>
            </a:extLst>
          </p:cNvPr>
          <p:cNvSpPr txBox="1"/>
          <p:nvPr/>
        </p:nvSpPr>
        <p:spPr>
          <a:xfrm>
            <a:off x="4689944" y="887135"/>
            <a:ext cx="711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baseline="0" dirty="0">
                <a:latin typeface="CIDFont+F3"/>
              </a:rPr>
              <a:t>“Nowadays I think more about my behaviour when I drink than I used to”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914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DCE2-C8D4-48EF-94B4-902AEC33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2947"/>
            <a:ext cx="5257801" cy="4366980"/>
          </a:xfrm>
        </p:spPr>
        <p:txBody>
          <a:bodyPr/>
          <a:lstStyle/>
          <a:p>
            <a:r>
              <a:rPr lang="en-GB" sz="1800" dirty="0">
                <a:latin typeface="+mn-lt"/>
              </a:rPr>
              <a:t>340 respondents in total, 95% increase on 21/22</a:t>
            </a:r>
          </a:p>
          <a:p>
            <a:r>
              <a:rPr lang="en-GB" sz="2000" dirty="0">
                <a:latin typeface="+mn-lt"/>
              </a:rPr>
              <a:t>Age:</a:t>
            </a:r>
          </a:p>
          <a:p>
            <a:pPr lvl="1"/>
            <a:r>
              <a:rPr lang="en-GB" sz="1800" dirty="0">
                <a:latin typeface="+mn-lt"/>
              </a:rPr>
              <a:t>65% were 18–22-year-olds</a:t>
            </a:r>
          </a:p>
          <a:p>
            <a:pPr lvl="1"/>
            <a:r>
              <a:rPr lang="en-GB" sz="1800" dirty="0">
                <a:latin typeface="+mn-lt"/>
              </a:rPr>
              <a:t>23% were 23-29</a:t>
            </a:r>
          </a:p>
          <a:p>
            <a:pPr lvl="1"/>
            <a:r>
              <a:rPr lang="en-GB" sz="1800" dirty="0">
                <a:latin typeface="+mn-lt"/>
              </a:rPr>
              <a:t>15% were 30+</a:t>
            </a:r>
          </a:p>
          <a:p>
            <a:r>
              <a:rPr lang="en-GB" sz="2000" dirty="0">
                <a:latin typeface="+mn-lt"/>
              </a:rPr>
              <a:t>Degree</a:t>
            </a:r>
          </a:p>
          <a:p>
            <a:pPr lvl="1"/>
            <a:r>
              <a:rPr lang="en-GB" sz="1800" dirty="0">
                <a:latin typeface="+mn-lt"/>
              </a:rPr>
              <a:t>96% Undergraduates</a:t>
            </a:r>
          </a:p>
          <a:p>
            <a:pPr lvl="1"/>
            <a:r>
              <a:rPr lang="en-GB" sz="1800" dirty="0">
                <a:latin typeface="+mn-lt"/>
              </a:rPr>
              <a:t>1% Postgraduate</a:t>
            </a:r>
          </a:p>
          <a:p>
            <a:pPr lvl="1"/>
            <a:r>
              <a:rPr lang="en-GB" sz="1800" dirty="0">
                <a:latin typeface="+mn-lt"/>
              </a:rPr>
              <a:t>3% other (Foundation year, PhD)</a:t>
            </a:r>
          </a:p>
          <a:p>
            <a:endParaRPr lang="en-GB" dirty="0"/>
          </a:p>
        </p:txBody>
      </p:sp>
      <p:sp>
        <p:nvSpPr>
          <p:cNvPr id="7" name="object 2"/>
          <p:cNvSpPr txBox="1"/>
          <p:nvPr/>
        </p:nvSpPr>
        <p:spPr>
          <a:xfrm>
            <a:off x="0" y="164157"/>
            <a:ext cx="12192000" cy="1185581"/>
          </a:xfrm>
          <a:prstGeom prst="rect">
            <a:avLst/>
          </a:prstGeom>
        </p:spPr>
        <p:txBody>
          <a:bodyPr vert="horz" wrap="square" lIns="0" tIns="41211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3245"/>
              </a:spcBef>
            </a:pPr>
            <a:r>
              <a:rPr lang="en-GB" sz="5000" b="1" spc="-5" dirty="0">
                <a:latin typeface="Arial"/>
                <a:cs typeface="Arial"/>
              </a:rPr>
              <a:t>Key Details and Demographics</a:t>
            </a:r>
            <a:endParaRPr sz="5000" b="1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64F19-E999-47CE-3834-6FA66344AD77}"/>
              </a:ext>
            </a:extLst>
          </p:cNvPr>
          <p:cNvSpPr txBox="1"/>
          <p:nvPr/>
        </p:nvSpPr>
        <p:spPr>
          <a:xfrm>
            <a:off x="5877145" y="1682947"/>
            <a:ext cx="49786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495 respondents in total, 45% increase on 22/23</a:t>
            </a:r>
            <a:br>
              <a:rPr lang="en-GB" dirty="0"/>
            </a:br>
            <a:r>
              <a:rPr lang="en-GB" dirty="0"/>
              <a:t>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61% were 18–22-year-olds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24% were 23-29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15% were 30+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Degree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71% Undergraduates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18% Postgraduate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11% other (Foundation year, PhD, apprenticeship, A, As level)</a:t>
            </a:r>
          </a:p>
        </p:txBody>
      </p:sp>
    </p:spTree>
    <p:extLst>
      <p:ext uri="{BB962C8B-B14F-4D97-AF65-F5344CB8AC3E}">
        <p14:creationId xmlns:p14="http://schemas.microsoft.com/office/powerpoint/2010/main" val="242724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D2F50E-C247-FA13-D078-953ADBAA24B7}"/>
              </a:ext>
            </a:extLst>
          </p:cNvPr>
          <p:cNvSpPr txBox="1"/>
          <p:nvPr/>
        </p:nvSpPr>
        <p:spPr>
          <a:xfrm>
            <a:off x="320841" y="593557"/>
            <a:ext cx="54382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Down 7% on 21/22, 20% of students said that after consuming alcohol it made existing mental health conditions worse or caused a new mental health condition.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63% said alcohol helped them make new friends (down 10% on 21/22), or 40% said it brought them closer to friends and family.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/>
              <a:t>7% lost relationships due to consuming alcohol.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pic>
        <p:nvPicPr>
          <p:cNvPr id="8" name="Picture 7" descr="A group of women looking at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627369D-2CC9-DFAC-D825-5F3259570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9621"/>
            <a:ext cx="5618747" cy="37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7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4CB5CC5-1B0C-CF3F-1F72-2E3A6CCB1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693675"/>
              </p:ext>
            </p:extLst>
          </p:nvPr>
        </p:nvGraphicFramePr>
        <p:xfrm>
          <a:off x="386862" y="545123"/>
          <a:ext cx="11430000" cy="610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394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DD8D238-E37C-440F-A991-CFFD1E711A38}"/>
              </a:ext>
            </a:extLst>
          </p:cNvPr>
          <p:cNvSpPr txBox="1"/>
          <p:nvPr/>
        </p:nvSpPr>
        <p:spPr>
          <a:xfrm>
            <a:off x="84665" y="164157"/>
            <a:ext cx="12192000" cy="1031693"/>
          </a:xfrm>
          <a:prstGeom prst="rect">
            <a:avLst/>
          </a:prstGeom>
        </p:spPr>
        <p:txBody>
          <a:bodyPr vert="horz" wrap="square" lIns="0" tIns="41211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3245"/>
              </a:spcBef>
            </a:pPr>
            <a:r>
              <a:rPr lang="en-GB" sz="4000" b="1" dirty="0">
                <a:latin typeface="Arial"/>
                <a:cs typeface="Arial"/>
              </a:rPr>
              <a:t>Awareness of responsible drinking campaigns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625B7-11D0-42D1-BCD0-FA57944CB49F}"/>
              </a:ext>
            </a:extLst>
          </p:cNvPr>
          <p:cNvSpPr txBox="1"/>
          <p:nvPr/>
        </p:nvSpPr>
        <p:spPr>
          <a:xfrm>
            <a:off x="2635981" y="6034290"/>
            <a:ext cx="964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59% (57%) aware of some responsible alcohol consumption messaging. </a:t>
            </a:r>
            <a:br>
              <a:rPr lang="en-GB" dirty="0"/>
            </a:br>
            <a:r>
              <a:rPr lang="en-GB" dirty="0"/>
              <a:t>Not back to 2021 levels where 70% of students were aware. </a:t>
            </a:r>
            <a:endParaRPr lang="en-GB" i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0BB259-B3D2-5044-1304-370602D64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633644"/>
              </p:ext>
            </p:extLst>
          </p:nvPr>
        </p:nvGraphicFramePr>
        <p:xfrm>
          <a:off x="478465" y="1286540"/>
          <a:ext cx="11259879" cy="465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546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/>
        </p:nvSpPr>
        <p:spPr>
          <a:xfrm flipV="1">
            <a:off x="-26126" y="-2"/>
            <a:ext cx="12230344" cy="8098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 w 10000"/>
              <a:gd name="connsiteY0" fmla="*/ 0 h 30153"/>
              <a:gd name="connsiteX1" fmla="*/ 10000 w 10000"/>
              <a:gd name="connsiteY1" fmla="*/ 20153 h 30153"/>
              <a:gd name="connsiteX2" fmla="*/ 10000 w 10000"/>
              <a:gd name="connsiteY2" fmla="*/ 30153 h 30153"/>
              <a:gd name="connsiteX3" fmla="*/ 0 w 10000"/>
              <a:gd name="connsiteY3" fmla="*/ 30153 h 30153"/>
              <a:gd name="connsiteX4" fmla="*/ 18 w 10000"/>
              <a:gd name="connsiteY4" fmla="*/ 0 h 30153"/>
              <a:gd name="connsiteX0" fmla="*/ 18 w 10000"/>
              <a:gd name="connsiteY0" fmla="*/ 0 h 30153"/>
              <a:gd name="connsiteX1" fmla="*/ 10000 w 10000"/>
              <a:gd name="connsiteY1" fmla="*/ 23591 h 30153"/>
              <a:gd name="connsiteX2" fmla="*/ 10000 w 10000"/>
              <a:gd name="connsiteY2" fmla="*/ 30153 h 30153"/>
              <a:gd name="connsiteX3" fmla="*/ 0 w 10000"/>
              <a:gd name="connsiteY3" fmla="*/ 30153 h 30153"/>
              <a:gd name="connsiteX4" fmla="*/ 18 w 10000"/>
              <a:gd name="connsiteY4" fmla="*/ 0 h 30153"/>
              <a:gd name="connsiteX0" fmla="*/ 7 w 10000"/>
              <a:gd name="connsiteY0" fmla="*/ 0 h 11628"/>
              <a:gd name="connsiteX1" fmla="*/ 10000 w 10000"/>
              <a:gd name="connsiteY1" fmla="*/ 5066 h 11628"/>
              <a:gd name="connsiteX2" fmla="*/ 10000 w 10000"/>
              <a:gd name="connsiteY2" fmla="*/ 11628 h 11628"/>
              <a:gd name="connsiteX3" fmla="*/ 0 w 10000"/>
              <a:gd name="connsiteY3" fmla="*/ 11628 h 11628"/>
              <a:gd name="connsiteX4" fmla="*/ 7 w 10000"/>
              <a:gd name="connsiteY4" fmla="*/ 0 h 11628"/>
              <a:gd name="connsiteX0" fmla="*/ 7 w 10000"/>
              <a:gd name="connsiteY0" fmla="*/ 0 h 11628"/>
              <a:gd name="connsiteX1" fmla="*/ 9989 w 10000"/>
              <a:gd name="connsiteY1" fmla="*/ 7740 h 11628"/>
              <a:gd name="connsiteX2" fmla="*/ 10000 w 10000"/>
              <a:gd name="connsiteY2" fmla="*/ 11628 h 11628"/>
              <a:gd name="connsiteX3" fmla="*/ 0 w 10000"/>
              <a:gd name="connsiteY3" fmla="*/ 11628 h 11628"/>
              <a:gd name="connsiteX4" fmla="*/ 7 w 10000"/>
              <a:gd name="connsiteY4" fmla="*/ 0 h 11628"/>
              <a:gd name="connsiteX0" fmla="*/ 7 w 10010"/>
              <a:gd name="connsiteY0" fmla="*/ 0 h 11628"/>
              <a:gd name="connsiteX1" fmla="*/ 10010 w 10010"/>
              <a:gd name="connsiteY1" fmla="*/ 7740 h 11628"/>
              <a:gd name="connsiteX2" fmla="*/ 10000 w 10010"/>
              <a:gd name="connsiteY2" fmla="*/ 11628 h 11628"/>
              <a:gd name="connsiteX3" fmla="*/ 0 w 10010"/>
              <a:gd name="connsiteY3" fmla="*/ 11628 h 11628"/>
              <a:gd name="connsiteX4" fmla="*/ 7 w 10010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11628">
                <a:moveTo>
                  <a:pt x="7" y="0"/>
                </a:moveTo>
                <a:lnTo>
                  <a:pt x="10010" y="7740"/>
                </a:lnTo>
                <a:cubicBezTo>
                  <a:pt x="10014" y="9036"/>
                  <a:pt x="9996" y="10332"/>
                  <a:pt x="10000" y="11628"/>
                </a:cubicBezTo>
                <a:lnTo>
                  <a:pt x="0" y="11628"/>
                </a:lnTo>
                <a:cubicBezTo>
                  <a:pt x="2" y="7752"/>
                  <a:pt x="5" y="3876"/>
                  <a:pt x="7" y="0"/>
                </a:cubicBezTo>
                <a:close/>
              </a:path>
            </a:pathLst>
          </a:cu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ject 2"/>
          <p:cNvSpPr txBox="1"/>
          <p:nvPr/>
        </p:nvSpPr>
        <p:spPr>
          <a:xfrm>
            <a:off x="903092" y="2243419"/>
            <a:ext cx="10371908" cy="1185581"/>
          </a:xfrm>
          <a:prstGeom prst="rect">
            <a:avLst/>
          </a:prstGeom>
        </p:spPr>
        <p:txBody>
          <a:bodyPr vert="horz" wrap="square" lIns="0" tIns="41211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3245"/>
              </a:spcBef>
            </a:pPr>
            <a:r>
              <a:rPr lang="en-GB" sz="5000" b="1" spc="-5" dirty="0">
                <a:latin typeface="Arial"/>
                <a:cs typeface="Arial"/>
              </a:rPr>
              <a:t>Drugs</a:t>
            </a:r>
            <a:endParaRPr sz="5000" b="1" dirty="0">
              <a:latin typeface="Arial"/>
              <a:cs typeface="Arial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B309CD-AD1D-DE7C-7A25-B85D27F2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53" y="5592754"/>
            <a:ext cx="2794144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2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2080FF5-E314-A9A1-3EA7-5DFA36226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096847"/>
              </p:ext>
            </p:extLst>
          </p:nvPr>
        </p:nvGraphicFramePr>
        <p:xfrm>
          <a:off x="680484" y="850606"/>
          <a:ext cx="10558130" cy="505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485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1158240" y="9992"/>
            <a:ext cx="12192000" cy="970137"/>
          </a:xfrm>
          <a:prstGeom prst="rect">
            <a:avLst/>
          </a:prstGeom>
        </p:spPr>
        <p:txBody>
          <a:bodyPr vert="horz" wrap="square" lIns="0" tIns="41211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3245"/>
              </a:spcBef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Drug Use: perceptions and perceived reality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16D0FD-1FAB-7BCC-AF47-A3759E003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703779"/>
              </p:ext>
            </p:extLst>
          </p:nvPr>
        </p:nvGraphicFramePr>
        <p:xfrm>
          <a:off x="435934" y="1212112"/>
          <a:ext cx="5167423" cy="466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C88864-8EF9-58A7-525D-477AFB891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971417"/>
              </p:ext>
            </p:extLst>
          </p:nvPr>
        </p:nvGraphicFramePr>
        <p:xfrm>
          <a:off x="6389460" y="1095154"/>
          <a:ext cx="5019273" cy="466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332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0AE83A4-A89D-DE74-C5E2-4D5DBC958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845051"/>
              </p:ext>
            </p:extLst>
          </p:nvPr>
        </p:nvGraphicFramePr>
        <p:xfrm>
          <a:off x="776177" y="871871"/>
          <a:ext cx="10845209" cy="532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305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A3A6F-7A8A-CC99-BE3D-578005E08E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2683E-7B25-CAF7-2D5B-FDFB49AE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69" y="1709510"/>
            <a:ext cx="5509331" cy="3886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2B2CB-BFC9-07F7-EAA5-33D2FC665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06" y="1908134"/>
            <a:ext cx="5716763" cy="3538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3E663-B806-8F1D-EF8C-AA1872A5268C}"/>
              </a:ext>
            </a:extLst>
          </p:cNvPr>
          <p:cNvSpPr txBox="1"/>
          <p:nvPr/>
        </p:nvSpPr>
        <p:spPr>
          <a:xfrm>
            <a:off x="4506569" y="5618574"/>
            <a:ext cx="265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95% UK students</a:t>
            </a:r>
          </a:p>
          <a:p>
            <a:r>
              <a:rPr lang="en-GB" dirty="0"/>
              <a:t>5% International Students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AE546-C58D-77DE-EED3-29D93C4D1144}"/>
              </a:ext>
            </a:extLst>
          </p:cNvPr>
          <p:cNvSpPr txBox="1"/>
          <p:nvPr/>
        </p:nvSpPr>
        <p:spPr>
          <a:xfrm>
            <a:off x="838200" y="593228"/>
            <a:ext cx="990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Demographic of students who currently use drugs</a:t>
            </a:r>
          </a:p>
        </p:txBody>
      </p:sp>
    </p:spTree>
    <p:extLst>
      <p:ext uri="{BB962C8B-B14F-4D97-AF65-F5344CB8AC3E}">
        <p14:creationId xmlns:p14="http://schemas.microsoft.com/office/powerpoint/2010/main" val="3629587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58DDFF-6A54-1710-653E-8F9E7023F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346694"/>
              </p:ext>
            </p:extLst>
          </p:nvPr>
        </p:nvGraphicFramePr>
        <p:xfrm>
          <a:off x="534256" y="489097"/>
          <a:ext cx="11012702" cy="574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835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E1F2A0-6C0C-1A0A-8E32-5BD196E8D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290932"/>
              </p:ext>
            </p:extLst>
          </p:nvPr>
        </p:nvGraphicFramePr>
        <p:xfrm>
          <a:off x="621149" y="717697"/>
          <a:ext cx="11036595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75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AB60AA-4D92-45E5-8060-3C5E3B5E9236}"/>
              </a:ext>
            </a:extLst>
          </p:cNvPr>
          <p:cNvSpPr txBox="1"/>
          <p:nvPr/>
        </p:nvSpPr>
        <p:spPr>
          <a:xfrm>
            <a:off x="6739181" y="334257"/>
            <a:ext cx="5084358" cy="6524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Significant different in representation from previous years:</a:t>
            </a:r>
          </a:p>
          <a:p>
            <a:r>
              <a:rPr lang="en-GB" dirty="0"/>
              <a:t>43% Defined as female(64%)</a:t>
            </a:r>
          </a:p>
          <a:p>
            <a:r>
              <a:rPr lang="en-GB" dirty="0"/>
              <a:t>46% Defined as male(31%)</a:t>
            </a:r>
          </a:p>
          <a:p>
            <a:r>
              <a:rPr lang="en-GB" dirty="0"/>
              <a:t>11% non-binary, A-gender (2%)</a:t>
            </a:r>
            <a:br>
              <a:rPr lang="en-GB" sz="2400" dirty="0">
                <a:highlight>
                  <a:srgbClr val="FFFF00"/>
                </a:highlight>
              </a:rPr>
            </a:br>
            <a:endParaRPr lang="en-GB" sz="2400" dirty="0">
              <a:highlight>
                <a:srgbClr val="FFFF00"/>
              </a:highlight>
            </a:endParaRPr>
          </a:p>
          <a:p>
            <a:r>
              <a:rPr lang="en-GB" sz="2000" dirty="0"/>
              <a:t>52% heterosexual (70%) </a:t>
            </a:r>
            <a:br>
              <a:rPr lang="en-GB" sz="2000" dirty="0"/>
            </a:br>
            <a:r>
              <a:rPr lang="en-GB" sz="2000" dirty="0"/>
              <a:t>5% Lesbian 1% Gay </a:t>
            </a:r>
          </a:p>
          <a:p>
            <a:r>
              <a:rPr lang="en-GB" sz="2000" dirty="0"/>
              <a:t>29% bisexual (15%)</a:t>
            </a:r>
          </a:p>
          <a:p>
            <a:r>
              <a:rPr lang="en-GB" sz="2000" dirty="0"/>
              <a:t>3% queer (3%)</a:t>
            </a:r>
          </a:p>
          <a:p>
            <a:r>
              <a:rPr lang="en-GB" sz="2000" dirty="0"/>
              <a:t>3% asexual (3%)</a:t>
            </a:r>
            <a:br>
              <a:rPr lang="en-GB" dirty="0"/>
            </a:br>
            <a:endParaRPr lang="en-GB" dirty="0"/>
          </a:p>
          <a:p>
            <a:endParaRPr lang="en-GB" sz="2400" dirty="0">
              <a:highlight>
                <a:srgbClr val="FFFF00"/>
              </a:highlight>
            </a:endParaRPr>
          </a:p>
          <a:p>
            <a:r>
              <a:rPr lang="en-GB" dirty="0"/>
              <a:t>29% declared a disability or long-term health condition of these: (9% increase from last year)</a:t>
            </a:r>
          </a:p>
          <a:p>
            <a:r>
              <a:rPr lang="en-GB" dirty="0"/>
              <a:t>58% mental health (11% increase from last year)</a:t>
            </a:r>
          </a:p>
          <a:p>
            <a:r>
              <a:rPr lang="en-GB" dirty="0"/>
              <a:t>45% learning difficulty (49%)</a:t>
            </a:r>
            <a:br>
              <a:rPr lang="en-GB" dirty="0">
                <a:highlight>
                  <a:srgbClr val="FFFF00"/>
                </a:highlight>
              </a:rPr>
            </a:br>
            <a:r>
              <a:rPr lang="en-GB" dirty="0"/>
              <a:t>29% report ASD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>
              <a:highlight>
                <a:srgbClr val="FFFF00"/>
              </a:highlight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0EC0B-9F7F-E883-95AE-B1B8C79F48B4}"/>
              </a:ext>
            </a:extLst>
          </p:cNvPr>
          <p:cNvSpPr txBox="1"/>
          <p:nvPr/>
        </p:nvSpPr>
        <p:spPr>
          <a:xfrm>
            <a:off x="534256" y="636019"/>
            <a:ext cx="4674485" cy="50475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41% - privately rented house with friends</a:t>
            </a:r>
          </a:p>
          <a:p>
            <a:r>
              <a:rPr lang="en-GB" sz="2000" dirty="0"/>
              <a:t>19% - Halls of Residences</a:t>
            </a:r>
          </a:p>
          <a:p>
            <a:r>
              <a:rPr lang="en-GB" sz="2000" dirty="0"/>
              <a:t>12% - with parents or guardians</a:t>
            </a:r>
          </a:p>
          <a:p>
            <a:r>
              <a:rPr lang="en-GB" sz="2000" dirty="0"/>
              <a:t>9% - rented flat on own</a:t>
            </a:r>
          </a:p>
          <a:p>
            <a:r>
              <a:rPr lang="en-GB" sz="2000" dirty="0"/>
              <a:t>7% - own home with mortgage</a:t>
            </a:r>
          </a:p>
          <a:p>
            <a:r>
              <a:rPr lang="en-GB" sz="2000" dirty="0"/>
              <a:t>4% - rented flat with family</a:t>
            </a:r>
          </a:p>
          <a:p>
            <a:r>
              <a:rPr lang="en-GB" sz="2000" dirty="0"/>
              <a:t>3% - privately-owned halls of residences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65% White British </a:t>
            </a:r>
            <a:br>
              <a:rPr lang="en-GB" sz="2000" dirty="0"/>
            </a:br>
            <a:r>
              <a:rPr lang="en-GB" sz="2000" dirty="0"/>
              <a:t>10% Any other white background</a:t>
            </a:r>
          </a:p>
          <a:p>
            <a:r>
              <a:rPr lang="en-GB" sz="2000" dirty="0"/>
              <a:t>13% BAEM British </a:t>
            </a:r>
          </a:p>
          <a:p>
            <a:r>
              <a:rPr lang="en-GB" sz="2000" dirty="0"/>
              <a:t>9% Asian </a:t>
            </a:r>
            <a:br>
              <a:rPr lang="en-GB" sz="2000" dirty="0"/>
            </a:br>
            <a:r>
              <a:rPr lang="en-GB" sz="2000" dirty="0"/>
              <a:t>3% Arab, Jewish, another ethnic group 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524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84CE7-3FDC-4E32-A6A8-4B2583C99E8B}"/>
              </a:ext>
            </a:extLst>
          </p:cNvPr>
          <p:cNvSpPr/>
          <p:nvPr/>
        </p:nvSpPr>
        <p:spPr>
          <a:xfrm>
            <a:off x="118533" y="209721"/>
            <a:ext cx="11954934" cy="481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GB" sz="20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79% (79%) do not feel pressure to take drugs this reduces to 70% of students when looking at current drug using population.</a:t>
            </a:r>
            <a:br>
              <a:rPr lang="en-GB" sz="2000" dirty="0"/>
            </a:br>
            <a:r>
              <a:rPr lang="en-GB" sz="2000" dirty="0"/>
              <a:t>8% (7%) did feel pressure this increases to 14% when looking at current drug using students.</a:t>
            </a:r>
            <a:br>
              <a:rPr lang="en-GB" sz="2000" dirty="0"/>
            </a:br>
            <a:r>
              <a:rPr lang="en-GB" sz="2000" dirty="0"/>
              <a:t> </a:t>
            </a:r>
            <a:endParaRPr lang="en-GB" sz="20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51% agree that student take drugs to fit in with their peers, 16% disagree.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35% (31%) agree that students who take drugs do less well in their studies. 18% (21) disagree. </a:t>
            </a:r>
            <a:br>
              <a:rPr lang="en-GB" sz="2000" dirty="0"/>
            </a:br>
            <a:r>
              <a:rPr lang="en-GB" sz="2000" dirty="0"/>
              <a:t>44% neither agree or disagree or don’t know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30% (22% reduction in last three years) agree there is a problematic culture of drugs at UWE, 27% disagreed (20% increase since last year) 42% student don’t know or unsure.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26% agree that student drug use isn’t as problematic as is widely thought, 40% disagree</a:t>
            </a:r>
          </a:p>
        </p:txBody>
      </p:sp>
    </p:spTree>
    <p:extLst>
      <p:ext uri="{BB962C8B-B14F-4D97-AF65-F5344CB8AC3E}">
        <p14:creationId xmlns:p14="http://schemas.microsoft.com/office/powerpoint/2010/main" val="2085611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FBF8D-7F34-D67B-46EF-8047526CABB1}"/>
              </a:ext>
            </a:extLst>
          </p:cNvPr>
          <p:cNvSpPr txBox="1"/>
          <p:nvPr/>
        </p:nvSpPr>
        <p:spPr>
          <a:xfrm>
            <a:off x="278530" y="523189"/>
            <a:ext cx="110451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Reflecting on the last semester, students said: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72% (73%) of students never felt that their friends expect them to do drugs – this is reducing year on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17% (18%) do feel pressure some of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3% (1%) feel pressure most of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sz="1800" b="1" dirty="0">
                <a:latin typeface="+mn-lt"/>
              </a:rPr>
              <a:t>Where do students take drugs most frequently?</a:t>
            </a:r>
          </a:p>
          <a:p>
            <a:pPr marL="0" indent="0">
              <a:buNone/>
            </a:pPr>
            <a:endParaRPr lang="en-GB" sz="18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Stay at home/Accommodation: </a:t>
            </a:r>
            <a:r>
              <a:rPr lang="en-GB" dirty="0"/>
              <a:t>26</a:t>
            </a:r>
            <a:r>
              <a:rPr lang="en-GB" sz="1800" dirty="0">
                <a:latin typeface="+mn-lt"/>
              </a:rPr>
              <a:t>% (</a:t>
            </a:r>
            <a:r>
              <a:rPr lang="en-GB" dirty="0"/>
              <a:t>40</a:t>
            </a:r>
            <a:r>
              <a:rPr lang="en-GB" sz="1800" dirty="0">
                <a:latin typeface="+mn-lt"/>
              </a:rPr>
              <a:t>%) on a weekly or monthly basis, 21% (24%) never </a:t>
            </a:r>
            <a:r>
              <a:rPr lang="en-GB" dirty="0"/>
              <a:t>15</a:t>
            </a:r>
            <a:r>
              <a:rPr lang="en-GB" sz="1800" dirty="0">
                <a:latin typeface="+mn-lt"/>
              </a:rPr>
              <a:t>%(14% )every day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highlight>
                <a:srgbClr val="FFFF00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Local Nightclub: 21% (</a:t>
            </a:r>
            <a:r>
              <a:rPr lang="en-GB" dirty="0"/>
              <a:t>34</a:t>
            </a:r>
            <a:r>
              <a:rPr lang="en-GB" sz="1800" dirty="0">
                <a:latin typeface="+mn-lt"/>
              </a:rPr>
              <a:t>%) on a weekly or monthly basis, 36%(38%) never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highlight>
                <a:srgbClr val="FFFF00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House Party: </a:t>
            </a:r>
            <a:r>
              <a:rPr lang="en-GB" dirty="0"/>
              <a:t>21%</a:t>
            </a:r>
            <a:r>
              <a:rPr lang="en-GB" sz="1800" dirty="0">
                <a:latin typeface="+mn-lt"/>
              </a:rPr>
              <a:t> (32%) on a weekly or monthly basis,  </a:t>
            </a:r>
            <a:r>
              <a:rPr lang="en-GB" dirty="0"/>
              <a:t>20</a:t>
            </a:r>
            <a:r>
              <a:rPr lang="en-GB" sz="1800" dirty="0">
                <a:latin typeface="+mn-lt"/>
              </a:rPr>
              <a:t>% (19%) never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highlight>
                <a:srgbClr val="FFFF00"/>
              </a:highlight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Local Pub/Bar:  21% (24%)on a weekly or monthly basis, </a:t>
            </a:r>
            <a:r>
              <a:rPr lang="en-GB" dirty="0"/>
              <a:t>52</a:t>
            </a:r>
            <a:r>
              <a:rPr lang="en-GB" sz="1800" dirty="0">
                <a:latin typeface="+mn-lt"/>
              </a:rPr>
              <a:t>% (53%) never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lvl="6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Other: most common was in nature, in the woods: 13% (14%)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Students’ Union, Union 2: 95% never take drugs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135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7348DF-B2F3-4421-89CC-E616BDF70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958441"/>
              </p:ext>
            </p:extLst>
          </p:nvPr>
        </p:nvGraphicFramePr>
        <p:xfrm>
          <a:off x="217713" y="457200"/>
          <a:ext cx="11691257" cy="616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252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B8AC1-6481-4227-84D2-F0C7156A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939" y="885233"/>
            <a:ext cx="11600121" cy="435133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+mn-lt"/>
              </a:rPr>
              <a:t>Mixing Drugs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35% of students reported to never use more than one drug at a time *including alcohol.</a:t>
            </a:r>
          </a:p>
          <a:p>
            <a:r>
              <a:rPr lang="en-GB" sz="1800" dirty="0">
                <a:latin typeface="+mn-lt"/>
              </a:rPr>
              <a:t>Most common drug combinations –</a:t>
            </a:r>
          </a:p>
          <a:p>
            <a:r>
              <a:rPr lang="en-GB" sz="1800" dirty="0">
                <a:latin typeface="+mn-lt"/>
              </a:rPr>
              <a:t>Alcohol &amp; Cocaine</a:t>
            </a:r>
          </a:p>
          <a:p>
            <a:r>
              <a:rPr lang="en-GB" sz="1800" dirty="0">
                <a:latin typeface="+mn-lt"/>
              </a:rPr>
              <a:t>Alcohol &amp; Cannabis</a:t>
            </a:r>
          </a:p>
          <a:p>
            <a:r>
              <a:rPr lang="en-GB" sz="1800" dirty="0">
                <a:latin typeface="+mn-lt"/>
              </a:rPr>
              <a:t>Alcohol &amp; Ketamine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Ketamine &amp; Cocaine</a:t>
            </a:r>
          </a:p>
          <a:p>
            <a:r>
              <a:rPr lang="en-GB" sz="1800" dirty="0">
                <a:latin typeface="+mn-lt"/>
              </a:rPr>
              <a:t>MDMA &amp; Cocaine</a:t>
            </a:r>
          </a:p>
          <a:p>
            <a:r>
              <a:rPr lang="en-GB" sz="1800" dirty="0">
                <a:latin typeface="+mn-lt"/>
              </a:rPr>
              <a:t>MDMA &amp; Cannabis 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7903F-B24B-18EB-AD3C-53A47E63B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17" y="3934047"/>
            <a:ext cx="4130543" cy="27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161A3F-5005-54C8-773C-30AD49322E08}"/>
              </a:ext>
            </a:extLst>
          </p:cNvPr>
          <p:cNvSpPr/>
          <p:nvPr/>
        </p:nvSpPr>
        <p:spPr>
          <a:xfrm>
            <a:off x="534256" y="5414481"/>
            <a:ext cx="2506895" cy="1443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FC7D52-6F66-3EAF-6153-2DF3ADEF8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569137"/>
              </p:ext>
            </p:extLst>
          </p:nvPr>
        </p:nvGraphicFramePr>
        <p:xfrm>
          <a:off x="372140" y="574158"/>
          <a:ext cx="11285604" cy="597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8412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62EBF6-864B-4142-BCEF-780490684E14}"/>
              </a:ext>
            </a:extLst>
          </p:cNvPr>
          <p:cNvSpPr/>
          <p:nvPr/>
        </p:nvSpPr>
        <p:spPr>
          <a:xfrm>
            <a:off x="534256" y="5414481"/>
            <a:ext cx="2506895" cy="1443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1C4A1-694B-40F4-9AA2-26FDD78EFB2E}"/>
              </a:ext>
            </a:extLst>
          </p:cNvPr>
          <p:cNvSpPr txBox="1"/>
          <p:nvPr/>
        </p:nvSpPr>
        <p:spPr>
          <a:xfrm>
            <a:off x="6522218" y="246183"/>
            <a:ext cx="51355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Students get information from their peers (51%), 10% decrease from last year</a:t>
            </a:r>
            <a:br>
              <a:rPr lang="en-GB" dirty="0"/>
            </a:br>
            <a:endParaRPr lang="en-GB" dirty="0"/>
          </a:p>
          <a:p>
            <a:r>
              <a:rPr lang="en-GB" dirty="0"/>
              <a:t>15% were not aware of the support available through UWE Bristol compared to 11% last year! </a:t>
            </a:r>
          </a:p>
          <a:p>
            <a:endParaRPr lang="en-GB" dirty="0"/>
          </a:p>
          <a:p>
            <a:r>
              <a:rPr lang="en-GB" dirty="0"/>
              <a:t>59% of students said “I know where to access any advice on or educational information about drugs (informally or formally) but don’t need it” (increase 10%)</a:t>
            </a:r>
          </a:p>
          <a:p>
            <a:endParaRPr lang="en-GB" dirty="0"/>
          </a:p>
          <a:p>
            <a:r>
              <a:rPr lang="en-GB" dirty="0"/>
              <a:t>11% of students said “I know where to access any advice on or educational information about drugs (informally or formally) and have used it” (decrease 2%)</a:t>
            </a:r>
          </a:p>
          <a:p>
            <a:endParaRPr lang="en-GB" dirty="0"/>
          </a:p>
          <a:p>
            <a:r>
              <a:rPr lang="en-GB" dirty="0"/>
              <a:t>5% of students said “I don’t know where to access any advice on or educational information about drugs (informally or formally) but would like to” – this is a reduction of 1% on last year (6%).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1E774B9-19AC-83FA-C5A8-0B0D356D5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887832"/>
              </p:ext>
            </p:extLst>
          </p:nvPr>
        </p:nvGraphicFramePr>
        <p:xfrm>
          <a:off x="368594" y="877185"/>
          <a:ext cx="5522083" cy="5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2588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2D46-4B23-44F5-9776-4FADFD0C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84" y="1383665"/>
            <a:ext cx="11503832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+mn-lt"/>
              </a:rPr>
              <a:t>75% (75%) of students are aware that the university has a drugs policy and 42% (40%) of students know at least a little of what the policy says.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Students believe:</a:t>
            </a:r>
          </a:p>
          <a:p>
            <a:r>
              <a:rPr lang="en-GB" sz="2000" dirty="0">
                <a:latin typeface="+mn-lt"/>
              </a:rPr>
              <a:t>The university should not be punishing students who take drugs 55%(44%) agree, 16% (21%) disagree, 29% (15%) either neither agree or disagree or don’t know </a:t>
            </a:r>
          </a:p>
          <a:p>
            <a:r>
              <a:rPr lang="en-GB" sz="2000" dirty="0">
                <a:latin typeface="+mn-lt"/>
              </a:rPr>
              <a:t>Feeling confident in disclosing information about my drug use to my university/college without fear of punishment 36 %(32%) agree, 27% (28%) disagree, (17%) 17% don’t know)</a:t>
            </a:r>
          </a:p>
          <a:p>
            <a:r>
              <a:rPr lang="en-GB" sz="2000" dirty="0">
                <a:latin typeface="+mn-lt"/>
              </a:rPr>
              <a:t>(56%) 50% students feels that if they turned to UWE for support, they would get the right support, 11% (13%) disagree – this increases to 64% when looking at students who currently or previously took drugs </a:t>
            </a:r>
          </a:p>
          <a:p>
            <a:r>
              <a:rPr lang="en-GB" sz="2000" dirty="0">
                <a:latin typeface="+mn-lt"/>
              </a:rPr>
              <a:t>84% (78%) believe that the University should provide support to students who take drugs – this increases to 87% when looking at students who currently or previously took drugs.</a:t>
            </a:r>
          </a:p>
          <a:p>
            <a:pPr lvl="1"/>
            <a:endParaRPr lang="en-GB" dirty="0"/>
          </a:p>
        </p:txBody>
      </p:sp>
      <p:sp>
        <p:nvSpPr>
          <p:cNvPr id="6" name="object 2"/>
          <p:cNvSpPr txBox="1"/>
          <p:nvPr/>
        </p:nvSpPr>
        <p:spPr>
          <a:xfrm>
            <a:off x="76200" y="198084"/>
            <a:ext cx="12192000" cy="1185581"/>
          </a:xfrm>
          <a:prstGeom prst="rect">
            <a:avLst/>
          </a:prstGeom>
        </p:spPr>
        <p:txBody>
          <a:bodyPr vert="horz" wrap="square" lIns="0" tIns="41211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3245"/>
              </a:spcBef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University Drugs Policy</a:t>
            </a:r>
            <a:endParaRPr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28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15D1-4399-28FD-0679-5E8D374F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latin typeface="CIDFont+F3"/>
              </a:rPr>
              <a:t>56% of students feel confident that if I turned to my university for support with my drug use that I would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latin typeface="CIDFont+F3"/>
              </a:rPr>
              <a:t>be supported appropriately, 33% unsure.</a:t>
            </a:r>
          </a:p>
          <a:p>
            <a:pPr marL="0" indent="0" algn="l">
              <a:buNone/>
            </a:pPr>
            <a:endParaRPr lang="en-GB" sz="1800" b="0" i="0" u="none" strike="noStrike" baseline="0" dirty="0">
              <a:latin typeface="CIDFont+F3"/>
            </a:endParaRPr>
          </a:p>
          <a:p>
            <a:pPr algn="l"/>
            <a:r>
              <a:rPr lang="en-GB" sz="1800" dirty="0">
                <a:latin typeface="CIDFont+F3"/>
              </a:rPr>
              <a:t>36% of students feel confident in disclosing information about </a:t>
            </a:r>
            <a:r>
              <a:rPr lang="en-GB" sz="1800" b="0" i="0" u="none" strike="noStrike" baseline="0" dirty="0">
                <a:latin typeface="CIDFont+F3"/>
              </a:rPr>
              <a:t>my drug use to my</a:t>
            </a:r>
          </a:p>
          <a:p>
            <a:pPr marL="0" indent="0" algn="l">
              <a:buNone/>
            </a:pPr>
            <a:r>
              <a:rPr lang="en-GB" sz="1800" b="0" i="0" u="none" strike="noStrike" baseline="0" dirty="0">
                <a:latin typeface="CIDFont+F3"/>
              </a:rPr>
              <a:t>university/college without fear of punishment, 37% unsure.</a:t>
            </a:r>
          </a:p>
          <a:p>
            <a:pPr marL="0" indent="0" algn="l">
              <a:buNone/>
            </a:pPr>
            <a:endParaRPr lang="en-GB" sz="1800" b="0" i="0" u="none" strike="noStrike" baseline="0" dirty="0">
              <a:latin typeface="CIDFont+F3"/>
            </a:endParaRPr>
          </a:p>
          <a:p>
            <a:pPr algn="l"/>
            <a:r>
              <a:rPr lang="en-GB" sz="1800" dirty="0">
                <a:latin typeface="CIDFont+F3"/>
              </a:rPr>
              <a:t>84% of students agree UWE should be providing support to students who take drugs </a:t>
            </a:r>
          </a:p>
          <a:p>
            <a:pPr algn="l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7832C-ABB6-30AE-A524-7B945DBA77A7}"/>
              </a:ext>
            </a:extLst>
          </p:cNvPr>
          <p:cNvSpPr txBox="1"/>
          <p:nvPr/>
        </p:nvSpPr>
        <p:spPr>
          <a:xfrm>
            <a:off x="1394460" y="765810"/>
            <a:ext cx="869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 at UWE for substance use.</a:t>
            </a:r>
          </a:p>
        </p:txBody>
      </p:sp>
    </p:spTree>
    <p:extLst>
      <p:ext uri="{BB962C8B-B14F-4D97-AF65-F5344CB8AC3E}">
        <p14:creationId xmlns:p14="http://schemas.microsoft.com/office/powerpoint/2010/main" val="171478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1C96-3AFE-401D-A58A-242E5155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92" y="123300"/>
            <a:ext cx="11655815" cy="1325563"/>
          </a:xfrm>
        </p:spPr>
        <p:txBody>
          <a:bodyPr>
            <a:noAutofit/>
          </a:bodyPr>
          <a:lstStyle/>
          <a:p>
            <a:r>
              <a:rPr lang="en-GB" sz="3600" cap="none" dirty="0"/>
              <a:t>Consequences experienced during or following taking drugs?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B861A1-3AA0-0518-111D-99E8098C5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537283"/>
              </p:ext>
            </p:extLst>
          </p:nvPr>
        </p:nvGraphicFramePr>
        <p:xfrm>
          <a:off x="978195" y="1169581"/>
          <a:ext cx="10547498" cy="517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6989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95AF0C-FDB2-481E-8719-C419B018DFA4}"/>
              </a:ext>
            </a:extLst>
          </p:cNvPr>
          <p:cNvSpPr/>
          <p:nvPr/>
        </p:nvSpPr>
        <p:spPr>
          <a:xfrm>
            <a:off x="363390" y="3696657"/>
            <a:ext cx="60960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I am a foreigner who has been sober since before coming to university and genuinely thought that very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few people in the UK do drugs other than weed, but I was surprised to find out how many of my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colleagues go cocaine and speak so freely of it. Also, I have been offered cocaine 5 times during one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night in the club. I feel like it has been kind of normalized.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4A35A-10E1-4A79-95A6-BD3899E56939}"/>
              </a:ext>
            </a:extLst>
          </p:cNvPr>
          <p:cNvSpPr/>
          <p:nvPr/>
        </p:nvSpPr>
        <p:spPr>
          <a:xfrm>
            <a:off x="235818" y="816310"/>
            <a:ext cx="6096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During first year was the only time I have done drugs in my life. After first year I reflected and thought to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myself I needed to stop, and have not touched a drug in more than 2 years now. When I told my friends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my decision, for the most part they were very accepting. However, I believe there is a drug problem on our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UWE campus and university in general that needs to be addressed.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6BD77-4B18-43FD-86F0-0187748D37A0}"/>
              </a:ext>
            </a:extLst>
          </p:cNvPr>
          <p:cNvSpPr/>
          <p:nvPr/>
        </p:nvSpPr>
        <p:spPr>
          <a:xfrm>
            <a:off x="6545179" y="1206684"/>
            <a:ext cx="541100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It’s quite uncommon for people to pressure you into taking drugs as they have spent money themselves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on it and so usually want to all rather than making other people use it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D3D0F-944C-4FA2-9CA1-6800BF3CB17C}"/>
              </a:ext>
            </a:extLst>
          </p:cNvPr>
          <p:cNvSpPr/>
          <p:nvPr/>
        </p:nvSpPr>
        <p:spPr>
          <a:xfrm>
            <a:off x="6502284" y="4274023"/>
            <a:ext cx="551978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I would hope that the university supports students who need it - anyone getting wasted all the time is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clearly not happy. And especially thinking of younger students, away from home, I feel like the university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has a duty of care that enables students to reach out if they need help without risk of being kicked out.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BD89B5-8A28-E18C-2161-6A8D93CAD3BA}"/>
              </a:ext>
            </a:extLst>
          </p:cNvPr>
          <p:cNvSpPr/>
          <p:nvPr/>
        </p:nvSpPr>
        <p:spPr>
          <a:xfrm>
            <a:off x="5968960" y="2878853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promote either harm reduction or promote drug and alcohol support more with posters, emails, on social</a:t>
            </a:r>
          </a:p>
          <a:p>
            <a:pPr algn="ctr"/>
            <a:r>
              <a:rPr lang="en-GB" sz="1800" b="0" i="0" u="none" strike="noStrike" baseline="0" dirty="0">
                <a:solidFill>
                  <a:srgbClr val="404040"/>
                </a:solidFill>
                <a:latin typeface="CIDFont+F1"/>
              </a:rPr>
              <a:t>media - more often.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CC686-F263-B745-3C5B-B3E4F85186B8}"/>
              </a:ext>
            </a:extLst>
          </p:cNvPr>
          <p:cNvSpPr txBox="1"/>
          <p:nvPr/>
        </p:nvSpPr>
        <p:spPr>
          <a:xfrm>
            <a:off x="6459390" y="276447"/>
            <a:ext cx="541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Any other thoughts… </a:t>
            </a:r>
          </a:p>
        </p:txBody>
      </p:sp>
    </p:spTree>
    <p:extLst>
      <p:ext uri="{BB962C8B-B14F-4D97-AF65-F5344CB8AC3E}">
        <p14:creationId xmlns:p14="http://schemas.microsoft.com/office/powerpoint/2010/main" val="316880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4561367" y="-164034"/>
            <a:ext cx="12192000" cy="1185581"/>
          </a:xfrm>
          <a:prstGeom prst="rect">
            <a:avLst/>
          </a:prstGeom>
        </p:spPr>
        <p:txBody>
          <a:bodyPr vert="horz" wrap="square" lIns="0" tIns="41211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3245"/>
              </a:spcBef>
            </a:pPr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Alcohol </a:t>
            </a:r>
            <a:endParaRPr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6022C-4EED-49D9-8AFE-8437F21322E1}"/>
              </a:ext>
            </a:extLst>
          </p:cNvPr>
          <p:cNvSpPr txBox="1"/>
          <p:nvPr/>
        </p:nvSpPr>
        <p:spPr>
          <a:xfrm>
            <a:off x="8283460" y="2417924"/>
            <a:ext cx="355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21% students are non-drinkers, 7% decrease on last year</a:t>
            </a:r>
            <a:br>
              <a:rPr lang="en-GB" sz="2400" dirty="0"/>
            </a:b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31% of students report drinking less than once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18% students report drinking 2-3 days per week.</a:t>
            </a:r>
            <a:br>
              <a:rPr lang="en-GB" dirty="0"/>
            </a:br>
            <a:r>
              <a:rPr lang="en-GB" dirty="0"/>
              <a:t>No change from last year's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53D066-66AC-9257-9187-AB238F25C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14062"/>
              </p:ext>
            </p:extLst>
          </p:nvPr>
        </p:nvGraphicFramePr>
        <p:xfrm>
          <a:off x="446567" y="773935"/>
          <a:ext cx="8229600" cy="531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53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721A-C1E1-3E6B-5F49-02EEB498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 of non-drinkers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7AE3C0-B75D-4C3E-D109-E35A2880A0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573" y="2009553"/>
            <a:ext cx="5808227" cy="3595569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06874E-3187-9BEB-93DD-E0941BD05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9786" y="1565772"/>
            <a:ext cx="5256028" cy="4611191"/>
          </a:xfrm>
        </p:spPr>
      </p:pic>
    </p:spTree>
    <p:extLst>
      <p:ext uri="{BB962C8B-B14F-4D97-AF65-F5344CB8AC3E}">
        <p14:creationId xmlns:p14="http://schemas.microsoft.com/office/powerpoint/2010/main" val="218496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40FA50-A809-E68C-FEBA-55499DBB583B}"/>
              </a:ext>
            </a:extLst>
          </p:cNvPr>
          <p:cNvSpPr txBox="1"/>
          <p:nvPr/>
        </p:nvSpPr>
        <p:spPr>
          <a:xfrm>
            <a:off x="2845979" y="5934670"/>
            <a:ext cx="884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Since 2021-2022 there has been a 10% increase in students choosing not to drink because they don’t like the effects.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56A565-24B3-1676-6F09-CC235DA05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41786"/>
              </p:ext>
            </p:extLst>
          </p:nvPr>
        </p:nvGraphicFramePr>
        <p:xfrm>
          <a:off x="520995" y="616688"/>
          <a:ext cx="10047767" cy="493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046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001A27-DF5F-3428-0522-EFB07E935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275180"/>
              </p:ext>
            </p:extLst>
          </p:nvPr>
        </p:nvGraphicFramePr>
        <p:xfrm>
          <a:off x="953780" y="561556"/>
          <a:ext cx="9625542" cy="520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9BC5BC-5864-DC6A-AB24-A8D71DE928B2}"/>
              </a:ext>
            </a:extLst>
          </p:cNvPr>
          <p:cNvSpPr txBox="1"/>
          <p:nvPr/>
        </p:nvSpPr>
        <p:spPr>
          <a:xfrm>
            <a:off x="4690533" y="5926667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= very negative impact 10 = very positive impact</a:t>
            </a:r>
          </a:p>
        </p:txBody>
      </p:sp>
    </p:spTree>
    <p:extLst>
      <p:ext uri="{BB962C8B-B14F-4D97-AF65-F5344CB8AC3E}">
        <p14:creationId xmlns:p14="http://schemas.microsoft.com/office/powerpoint/2010/main" val="23378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1FFA7-399F-1843-2EA9-44B939CFDBDE}"/>
              </a:ext>
            </a:extLst>
          </p:cNvPr>
          <p:cNvSpPr txBox="1"/>
          <p:nvPr/>
        </p:nvSpPr>
        <p:spPr>
          <a:xfrm>
            <a:off x="3545305" y="5903496"/>
            <a:ext cx="847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3% decrease in very negative impact, still up 8% on pre covid levels. </a:t>
            </a:r>
          </a:p>
          <a:p>
            <a:r>
              <a:rPr lang="en-GB" dirty="0"/>
              <a:t>First year since covid for an increase in positive impact on ability to settle in.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577086-2596-5AA3-020F-86AD48707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280754"/>
              </p:ext>
            </p:extLst>
          </p:nvPr>
        </p:nvGraphicFramePr>
        <p:xfrm>
          <a:off x="711200" y="308173"/>
          <a:ext cx="11142133" cy="544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438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3EAB39-3E21-5982-57D5-58462B84767D}"/>
              </a:ext>
            </a:extLst>
          </p:cNvPr>
          <p:cNvSpPr txBox="1"/>
          <p:nvPr/>
        </p:nvSpPr>
        <p:spPr>
          <a:xfrm>
            <a:off x="3682969" y="5838977"/>
            <a:ext cx="752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 those who </a:t>
            </a:r>
            <a:r>
              <a:rPr lang="en-GB" u="sng" dirty="0"/>
              <a:t>do not drink </a:t>
            </a:r>
            <a:r>
              <a:rPr lang="en-GB" dirty="0"/>
              <a:t>alcohol 43% said there were enough social events </a:t>
            </a:r>
            <a:br>
              <a:rPr lang="en-GB" dirty="0"/>
            </a:br>
            <a:r>
              <a:rPr lang="en-GB" dirty="0"/>
              <a:t>28% didn’t know and 28% said no.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89D042-99A9-A593-C069-DD5C366D3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48072"/>
              </p:ext>
            </p:extLst>
          </p:nvPr>
        </p:nvGraphicFramePr>
        <p:xfrm>
          <a:off x="1247554" y="531628"/>
          <a:ext cx="9959162" cy="503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5060464"/>
      </p:ext>
    </p:extLst>
  </p:cSld>
  <p:clrMapOvr>
    <a:masterClrMapping/>
  </p:clrMapOvr>
</p:sld>
</file>

<file path=ppt/theme/theme1.xml><?xml version="1.0" encoding="utf-8"?>
<a:theme xmlns:a="http://schemas.openxmlformats.org/drawingml/2006/main" name="TheStudentsUnion-PPT-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354A"/>
      </a:accent1>
      <a:accent2>
        <a:srgbClr val="FFE44D"/>
      </a:accent2>
      <a:accent3>
        <a:srgbClr val="F58D17"/>
      </a:accent3>
      <a:accent4>
        <a:srgbClr val="B7DD79"/>
      </a:accent4>
      <a:accent5>
        <a:srgbClr val="009A5B"/>
      </a:accent5>
      <a:accent6>
        <a:srgbClr val="A0D9E0"/>
      </a:accent6>
      <a:hlink>
        <a:srgbClr val="E9354A"/>
      </a:hlink>
      <a:folHlink>
        <a:srgbClr val="954F72"/>
      </a:folHlink>
    </a:clrScheme>
    <a:fontScheme name="Alternate Gothic LT No2">
      <a:majorFont>
        <a:latin typeface="Alternate Gothic LT No2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emplate1" id="{933D8F37-8A6B-41AF-85FD-652AECF45035}" vid="{623E04F6-FA96-49E1-804C-F737D139F7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CD7A1F8FD6840BD0C51FB57F21EDF" ma:contentTypeVersion="10" ma:contentTypeDescription="Create a new document." ma:contentTypeScope="" ma:versionID="d8671a670a54d5175274712839862d66">
  <xsd:schema xmlns:xsd="http://www.w3.org/2001/XMLSchema" xmlns:xs="http://www.w3.org/2001/XMLSchema" xmlns:p="http://schemas.microsoft.com/office/2006/metadata/properties" xmlns:ns2="7d7fbc48-8b38-460c-9fbf-91adff5968ea" xmlns:ns3="a66912a3-46f7-45b6-aff2-0928951c66e9" targetNamespace="http://schemas.microsoft.com/office/2006/metadata/properties" ma:root="true" ma:fieldsID="034fd18581638201c6dcc5007e55edf6" ns2:_="" ns3:_="">
    <xsd:import namespace="7d7fbc48-8b38-460c-9fbf-91adff5968ea"/>
    <xsd:import namespace="a66912a3-46f7-45b6-aff2-0928951c6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fbc48-8b38-460c-9fbf-91adff596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912a3-46f7-45b6-aff2-0928951c66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4B6F3D-CB0B-4E3F-8785-25E070D5B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7fbc48-8b38-460c-9fbf-91adff5968ea"/>
    <ds:schemaRef ds:uri="a66912a3-46f7-45b6-aff2-0928951c6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95E33-E30D-4C41-86B7-3A190B4DAF9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66912a3-46f7-45b6-aff2-0928951c66e9"/>
    <ds:schemaRef ds:uri="7d7fbc48-8b38-460c-9fbf-91adff5968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33B32E-9FC6-4BB0-9661-B77D631284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18232</TotalTime>
  <Words>3395</Words>
  <Application>Microsoft Office PowerPoint</Application>
  <PresentationFormat>Widescreen</PresentationFormat>
  <Paragraphs>350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Alternate Gothic LT No2</vt:lpstr>
      <vt:lpstr>Arial</vt:lpstr>
      <vt:lpstr>Calibri</vt:lpstr>
      <vt:lpstr>CIDFont+F1</vt:lpstr>
      <vt:lpstr>CIDFont+F3</vt:lpstr>
      <vt:lpstr>NewsGoth BT</vt:lpstr>
      <vt:lpstr>Wingdings</vt:lpstr>
      <vt:lpstr>TheStudentsUnion-PPT-Theme</vt:lpstr>
      <vt:lpstr>PowerPoint Presentation</vt:lpstr>
      <vt:lpstr>PowerPoint Presentation</vt:lpstr>
      <vt:lpstr>PowerPoint Presentation</vt:lpstr>
      <vt:lpstr>PowerPoint Presentation</vt:lpstr>
      <vt:lpstr>Demographic of non-drinkers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 experienced during or following taking drugs?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NUS Skills Survey Findings</dc:title>
  <dc:creator>Bec Rengel</dc:creator>
  <cp:lastModifiedBy>Becky Risley</cp:lastModifiedBy>
  <cp:revision>135</cp:revision>
  <dcterms:created xsi:type="dcterms:W3CDTF">2021-02-01T16:11:58Z</dcterms:created>
  <dcterms:modified xsi:type="dcterms:W3CDTF">2024-04-03T09:24:40Z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0x010100CC1CD7A1F8FD6840BD0C51FB57F21EDF</vt:lpwstr>
  </property>
</Properties>
</file>