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64" r:id="rId6"/>
    <p:sldId id="271" r:id="rId7"/>
    <p:sldId id="272" r:id="rId8"/>
    <p:sldId id="274" r:id="rId9"/>
    <p:sldId id="275" r:id="rId10"/>
    <p:sldId id="282" r:id="rId11"/>
    <p:sldId id="283" r:id="rId12"/>
    <p:sldId id="265" r:id="rId13"/>
    <p:sldId id="286" r:id="rId14"/>
    <p:sldId id="267" r:id="rId15"/>
    <p:sldId id="268" r:id="rId16"/>
    <p:sldId id="269" r:id="rId17"/>
    <p:sldId id="261" r:id="rId18"/>
    <p:sldId id="266" r:id="rId19"/>
    <p:sldId id="262" r:id="rId20"/>
    <p:sldId id="284" r:id="rId21"/>
    <p:sldId id="276" r:id="rId22"/>
    <p:sldId id="278" r:id="rId23"/>
    <p:sldId id="279" r:id="rId24"/>
    <p:sldId id="285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F60A9-9E5D-CB0B-6DB8-C61B1B946486}" v="1" dt="2026-03-05T15:08:04.513"/>
    <p1510:client id="{C998004F-ECBA-48BB-B973-FECF0BBF1DC0}" v="2" dt="2026-03-05T12:32:43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50" autoAdjust="0"/>
  </p:normalViewPr>
  <p:slideViewPr>
    <p:cSldViewPr snapToGrid="0">
      <p:cViewPr varScale="1">
        <p:scale>
          <a:sx n="85" d="100"/>
          <a:sy n="85" d="100"/>
        </p:scale>
        <p:origin x="15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Home or overseas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57174678087539"/>
          <c:y val="0.12107245315265824"/>
          <c:w val="0.77071065311902132"/>
          <c:h val="0.7363675761460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 Student</c:v>
                </c:pt>
                <c:pt idx="1">
                  <c:v>Overseas Students</c:v>
                </c:pt>
                <c:pt idx="2">
                  <c:v>I'm not sure</c:v>
                </c:pt>
                <c:pt idx="3">
                  <c:v>I don’t want to answer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355</c:v>
                </c:pt>
                <c:pt idx="1">
                  <c:v>98</c:v>
                </c:pt>
                <c:pt idx="2">
                  <c:v>42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9-4F2F-80D3-3773940763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 Student</c:v>
                </c:pt>
                <c:pt idx="1">
                  <c:v>Overseas Students</c:v>
                </c:pt>
                <c:pt idx="2">
                  <c:v>I'm not sure</c:v>
                </c:pt>
                <c:pt idx="3">
                  <c:v>I don’t want to answer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C39-4F2F-80D3-3773940763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 Student</c:v>
                </c:pt>
                <c:pt idx="1">
                  <c:v>Overseas Students</c:v>
                </c:pt>
                <c:pt idx="2">
                  <c:v>I'm not sure</c:v>
                </c:pt>
                <c:pt idx="3">
                  <c:v>I don’t want to answer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C39-4F2F-80D3-3773940763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85876608"/>
        <c:axId val="1385878528"/>
      </c:barChart>
      <c:catAx>
        <c:axId val="138587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878528"/>
        <c:crosses val="autoZero"/>
        <c:auto val="1"/>
        <c:lblAlgn val="ctr"/>
        <c:lblOffset val="100"/>
        <c:noMultiLvlLbl val="0"/>
      </c:catAx>
      <c:valAx>
        <c:axId val="13858785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87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Gay or Lesbain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44520211953519"/>
          <c:y val="0.30525829620134692"/>
          <c:w val="0.49959596456692912"/>
          <c:h val="0.749393946850393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Gay or Lesbian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03-4813-910C-E555628319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03-4813-910C-E555628319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03-4813-910C-E555628319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03-4813-910C-E555628319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03-4813-910C-E555628319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03-4813-910C-E5556283190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Never used drugs</c:v>
                </c:pt>
                <c:pt idx="1">
                  <c:v>On special occasions </c:v>
                </c:pt>
                <c:pt idx="2">
                  <c:v>I don’t use them any more</c:v>
                </c:pt>
                <c:pt idx="3">
                  <c:v>Weekly</c:v>
                </c:pt>
                <c:pt idx="4">
                  <c:v>Monthly</c:v>
                </c:pt>
                <c:pt idx="5">
                  <c:v>Daily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A-41F6-9DB6-6E41CECEDBC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97972063386593"/>
          <c:y val="0.43420069584325227"/>
          <c:w val="0.29800345908498926"/>
          <c:h val="0.317270341207349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Hetrosexual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37-46CA-A3E7-3BD584BA74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37-46CA-A3E7-3BD584BA74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37-46CA-A3E7-3BD584BA74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D37-46CA-A3E7-3BD584BA74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D37-46CA-A3E7-3BD584BA74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D37-46CA-A3E7-3BD584BA74A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Never used drugs</c:v>
                </c:pt>
                <c:pt idx="1">
                  <c:v>On special occasions </c:v>
                </c:pt>
                <c:pt idx="2">
                  <c:v>I don’t use them any more</c:v>
                </c:pt>
                <c:pt idx="3">
                  <c:v>Weekly</c:v>
                </c:pt>
                <c:pt idx="4">
                  <c:v>Monthly</c:v>
                </c:pt>
                <c:pt idx="5">
                  <c:v>Daily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176</c:v>
                </c:pt>
                <c:pt idx="1">
                  <c:v>32</c:v>
                </c:pt>
                <c:pt idx="2">
                  <c:v>36</c:v>
                </c:pt>
                <c:pt idx="3">
                  <c:v>10</c:v>
                </c:pt>
                <c:pt idx="4">
                  <c:v>18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9-44AA-B1FD-FFB18FACAF0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Queer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1B-43D0-BAA0-4B69053D52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1B-43D0-BAA0-4B69053D52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1B-43D0-BAA0-4B69053D52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1B-43D0-BAA0-4B69053D52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1B-43D0-BAA0-4B69053D52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E1B-43D0-BAA0-4B69053D52E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Never used drugs</c:v>
                </c:pt>
                <c:pt idx="1">
                  <c:v>On special occasions </c:v>
                </c:pt>
                <c:pt idx="2">
                  <c:v>I don’t use them any more</c:v>
                </c:pt>
                <c:pt idx="3">
                  <c:v>Weekly</c:v>
                </c:pt>
                <c:pt idx="4">
                  <c:v>Monthly</c:v>
                </c:pt>
                <c:pt idx="5">
                  <c:v>Daily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8-4953-B33E-AC77981A69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Unsure of how to describe sexuality or described in another way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C4-4507-B45A-94F5A91CBF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C4-4507-B45A-94F5A91CBF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C4-4507-B45A-94F5A91CBF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C4-4507-B45A-94F5A91CBF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C4-4507-B45A-94F5A91CBF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4C4-4507-B45A-94F5A91CBF1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Never used drugs</c:v>
                </c:pt>
                <c:pt idx="1">
                  <c:v>On special occasions </c:v>
                </c:pt>
                <c:pt idx="2">
                  <c:v>I don’t use them any more</c:v>
                </c:pt>
                <c:pt idx="3">
                  <c:v>Weekly</c:v>
                </c:pt>
                <c:pt idx="4">
                  <c:v>Monthly</c:v>
                </c:pt>
                <c:pt idx="5">
                  <c:v>Daily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4</c:v>
                </c:pt>
                <c:pt idx="2">
                  <c:v>4</c:v>
                </c:pt>
                <c:pt idx="3">
                  <c:v>1.2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F-49F6-A212-FD7D69EEC5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Didn’t want to say or left blank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A5-481B-A7D9-6F06B056DC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A5-481B-A7D9-6F06B056DC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A5-481B-A7D9-6F06B056DC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CA5-481B-A7D9-6F06B056DC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CA5-481B-A7D9-6F06B056DC0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Never used drugs</c:v>
                </c:pt>
                <c:pt idx="1">
                  <c:v>On special occasions </c:v>
                </c:pt>
                <c:pt idx="2">
                  <c:v>I don’t use them any more</c:v>
                </c:pt>
                <c:pt idx="3">
                  <c:v>Weekly</c:v>
                </c:pt>
                <c:pt idx="4">
                  <c:v>Monthly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0-4641-A01B-00A43FDFD59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Are you</a:t>
            </a:r>
            <a:r>
              <a:rPr lang="en-US" baseline="0" dirty="0"/>
              <a:t> disabled, have an impairment, condition or access need that affects your daily life?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response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I don’t want to say</c:v>
                </c:pt>
                <c:pt idx="3">
                  <c:v>I'm not sure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364</c:v>
                </c:pt>
                <c:pt idx="2">
                  <c:v>24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C-4E97-A181-7AC171C41D0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12546640"/>
        <c:axId val="1112545680"/>
      </c:barChart>
      <c:catAx>
        <c:axId val="111254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45680"/>
        <c:crosses val="autoZero"/>
        <c:auto val="1"/>
        <c:lblAlgn val="ctr"/>
        <c:lblOffset val="100"/>
        <c:noMultiLvlLbl val="0"/>
      </c:catAx>
      <c:valAx>
        <c:axId val="11125456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4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Disability &amp; Alcohol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Chronic/Long Term Pain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Every / Most days</c:v>
                </c:pt>
                <c:pt idx="1">
                  <c:v>4-5 days per week</c:v>
                </c:pt>
                <c:pt idx="2">
                  <c:v>2-3 days per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No longer drink alcohol</c:v>
                </c:pt>
                <c:pt idx="6">
                  <c:v>Have never drank alcohol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  <c:pt idx="4">
                  <c:v>7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3-4BF0-B17F-6080430136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Mental Health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Every / Most days</c:v>
                </c:pt>
                <c:pt idx="1">
                  <c:v>4-5 days per week</c:v>
                </c:pt>
                <c:pt idx="2">
                  <c:v>2-3 days per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No longer drink alcohol</c:v>
                </c:pt>
                <c:pt idx="6">
                  <c:v>Have never drank alcohol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6</c:v>
                </c:pt>
                <c:pt idx="4">
                  <c:v>14</c:v>
                </c:pt>
                <c:pt idx="5">
                  <c:v>10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3-4BF0-B17F-6080430136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Neurodivergence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Every / Most days</c:v>
                </c:pt>
                <c:pt idx="1">
                  <c:v>4-5 days per week</c:v>
                </c:pt>
                <c:pt idx="2">
                  <c:v>2-3 days per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No longer drink alcohol</c:v>
                </c:pt>
                <c:pt idx="6">
                  <c:v>Have never drank alcohol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5</c:v>
                </c:pt>
                <c:pt idx="4">
                  <c:v>22</c:v>
                </c:pt>
                <c:pt idx="5">
                  <c:v>14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3-4BF0-B17F-6080430136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038272"/>
        <c:axId val="181042112"/>
      </c:barChart>
      <c:catAx>
        <c:axId val="18103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42112"/>
        <c:crosses val="autoZero"/>
        <c:auto val="1"/>
        <c:lblAlgn val="ctr"/>
        <c:lblOffset val="100"/>
        <c:noMultiLvlLbl val="0"/>
      </c:catAx>
      <c:valAx>
        <c:axId val="181042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Neurodivergence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1A-4C11-BC75-EB0443CA88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1A-4C11-BC75-EB0443CA88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1A-4C11-BC75-EB0443CA88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1A-4C11-BC75-EB0443CA88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41A-4C11-BC75-EB0443CA88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41A-4C11-BC75-EB0443CA88B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Daily or almost daily</c:v>
                </c:pt>
                <c:pt idx="1">
                  <c:v>Weekly </c:v>
                </c:pt>
                <c:pt idx="2">
                  <c:v>Monthly </c:v>
                </c:pt>
                <c:pt idx="3">
                  <c:v>Special Occasions / A Few Times a Year</c:v>
                </c:pt>
                <c:pt idx="4">
                  <c:v>I don’t use drugs any more</c:v>
                </c:pt>
                <c:pt idx="5">
                  <c:v>I have never used drugs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4</c:v>
                </c:pt>
                <c:pt idx="3">
                  <c:v>10</c:v>
                </c:pt>
                <c:pt idx="4">
                  <c:v>13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D-460D-9F74-FDBEC3B982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Chronic Pain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Daily or almost daily</c:v>
                </c:pt>
                <c:pt idx="1">
                  <c:v>Weekly </c:v>
                </c:pt>
                <c:pt idx="2">
                  <c:v>Monthly </c:v>
                </c:pt>
                <c:pt idx="3">
                  <c:v>Special Occasions / A Few Times a Year</c:v>
                </c:pt>
                <c:pt idx="4">
                  <c:v>I don’t use drugs any more</c:v>
                </c:pt>
                <c:pt idx="5">
                  <c:v>I have never used drugs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540-4795-8225-5B6BAD768C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Mental Health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Daily or almost daily</c:v>
                </c:pt>
                <c:pt idx="1">
                  <c:v>Weekly </c:v>
                </c:pt>
                <c:pt idx="2">
                  <c:v>Monthly </c:v>
                </c:pt>
                <c:pt idx="3">
                  <c:v>Special Occasions / A Few Times a Year</c:v>
                </c:pt>
                <c:pt idx="4">
                  <c:v>I don’t use drugs any more</c:v>
                </c:pt>
                <c:pt idx="5">
                  <c:v>I have never used drugs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11</c:v>
                </c:pt>
                <c:pt idx="4">
                  <c:v>12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540-4795-8225-5B6BAD768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1664032"/>
        <c:axId val="381665472"/>
      </c:barChart>
      <c:valAx>
        <c:axId val="3816654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64032"/>
        <c:crosses val="autoZero"/>
        <c:crossBetween val="between"/>
      </c:valAx>
      <c:catAx>
        <c:axId val="381664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65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Drug frequency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Cannabis</c:v>
                </c:pt>
                <c:pt idx="1">
                  <c:v>Ketamine</c:v>
                </c:pt>
                <c:pt idx="2">
                  <c:v>Cocaine</c:v>
                </c:pt>
                <c:pt idx="3">
                  <c:v>MDMA</c:v>
                </c:pt>
                <c:pt idx="4">
                  <c:v>Psilocybin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0-4151-B7D1-20F76BEC41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Weekly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Cannabis</c:v>
                </c:pt>
                <c:pt idx="1">
                  <c:v>Ketamine</c:v>
                </c:pt>
                <c:pt idx="2">
                  <c:v>Cocaine</c:v>
                </c:pt>
                <c:pt idx="3">
                  <c:v>MDMA</c:v>
                </c:pt>
                <c:pt idx="4">
                  <c:v>Psilocybin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16</c:v>
                </c:pt>
                <c:pt idx="2">
                  <c:v>14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0-4151-B7D1-20F76BEC41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Cannabis</c:v>
                </c:pt>
                <c:pt idx="1">
                  <c:v>Ketamine</c:v>
                </c:pt>
                <c:pt idx="2">
                  <c:v>Cocaine</c:v>
                </c:pt>
                <c:pt idx="3">
                  <c:v>MDMA</c:v>
                </c:pt>
                <c:pt idx="4">
                  <c:v>Psilocybin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</c:v>
                </c:pt>
                <c:pt idx="1">
                  <c:v>10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0-4151-B7D1-20F76BEC41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Few times a year / Special Occasions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Cannabis</c:v>
                </c:pt>
                <c:pt idx="1">
                  <c:v>Ketamine</c:v>
                </c:pt>
                <c:pt idx="2">
                  <c:v>Cocaine</c:v>
                </c:pt>
                <c:pt idx="3">
                  <c:v>MDMA</c:v>
                </c:pt>
                <c:pt idx="4">
                  <c:v>Psilocybin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56</c:v>
                </c:pt>
                <c:pt idx="1">
                  <c:v>31</c:v>
                </c:pt>
                <c:pt idx="2">
                  <c:v>38</c:v>
                </c:pt>
                <c:pt idx="3">
                  <c:v>50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60-4151-B7D1-20F76BEC41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 longer use 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Cannabis</c:v>
                </c:pt>
                <c:pt idx="1">
                  <c:v>Ketamine</c:v>
                </c:pt>
                <c:pt idx="2">
                  <c:v>Cocaine</c:v>
                </c:pt>
                <c:pt idx="3">
                  <c:v>MDMA</c:v>
                </c:pt>
                <c:pt idx="4">
                  <c:v>Psilocybin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21</c:v>
                </c:pt>
                <c:pt idx="1">
                  <c:v>37</c:v>
                </c:pt>
                <c:pt idx="2">
                  <c:v>27</c:v>
                </c:pt>
                <c:pt idx="3">
                  <c:v>18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60-4151-B7D1-20F76BEC41A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Never used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Cannabis</c:v>
                </c:pt>
                <c:pt idx="1">
                  <c:v>Ketamine</c:v>
                </c:pt>
                <c:pt idx="2">
                  <c:v>Cocaine</c:v>
                </c:pt>
                <c:pt idx="3">
                  <c:v>MDMA</c:v>
                </c:pt>
                <c:pt idx="4">
                  <c:v>Psilocybin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19</c:v>
                </c:pt>
                <c:pt idx="1">
                  <c:v>84</c:v>
                </c:pt>
                <c:pt idx="2">
                  <c:v>83</c:v>
                </c:pt>
                <c:pt idx="3">
                  <c:v>101</c:v>
                </c:pt>
                <c:pt idx="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60-4151-B7D1-20F76BEC41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1666912"/>
        <c:axId val="381668352"/>
      </c:barChart>
      <c:catAx>
        <c:axId val="38166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68352"/>
        <c:crosses val="autoZero"/>
        <c:auto val="1"/>
        <c:lblAlgn val="ctr"/>
        <c:lblOffset val="100"/>
        <c:noMultiLvlLbl val="0"/>
      </c:catAx>
      <c:valAx>
        <c:axId val="381668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6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Knowledge</a:t>
            </a:r>
            <a:r>
              <a:rPr lang="en-GB" baseline="0"/>
              <a:t> of advice, information and support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know about all of the advice and support avaliable </c:v>
                </c:pt>
                <c:pt idx="1">
                  <c:v>I know about most of the advice and support avaliable </c:v>
                </c:pt>
                <c:pt idx="2">
                  <c:v>I know a little about the advice and support available </c:v>
                </c:pt>
                <c:pt idx="3">
                  <c:v>I don’t know anything about the advice and support available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64</c:v>
                </c:pt>
                <c:pt idx="2">
                  <c:v>101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1-4987-AFF9-8D6F98B836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know about all of the advice and support avaliable </c:v>
                </c:pt>
                <c:pt idx="1">
                  <c:v>I know about most of the advice and support avaliable </c:v>
                </c:pt>
                <c:pt idx="2">
                  <c:v>I know a little about the advice and support available </c:v>
                </c:pt>
                <c:pt idx="3">
                  <c:v>I don’t know anything about the advice and support available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112</c:v>
                </c:pt>
                <c:pt idx="1">
                  <c:v>146</c:v>
                </c:pt>
                <c:pt idx="2">
                  <c:v>133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1-4987-AFF9-8D6F98B836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7698944"/>
        <c:axId val="1237703264"/>
      </c:barChart>
      <c:catAx>
        <c:axId val="123769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703264"/>
        <c:crosses val="autoZero"/>
        <c:auto val="1"/>
        <c:lblAlgn val="ctr"/>
        <c:lblOffset val="100"/>
        <c:noMultiLvlLbl val="0"/>
      </c:catAx>
      <c:valAx>
        <c:axId val="12377032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69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Home</a:t>
            </a:r>
            <a:r>
              <a:rPr lang="en-GB" baseline="0"/>
              <a:t> and overseas student alcohol use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0.20659263828132471"/>
          <c:y val="0.10298459785550063"/>
          <c:w val="0.75983548264645051"/>
          <c:h val="0.7363675761460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Never drank alcohol</c:v>
                </c:pt>
                <c:pt idx="1">
                  <c:v>No longer drink alcohol</c:v>
                </c:pt>
                <c:pt idx="2">
                  <c:v>Drink alcohol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43</c:v>
                </c:pt>
                <c:pt idx="2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D-44C4-8356-55AD221ABB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Overseas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Never drank alcohol</c:v>
                </c:pt>
                <c:pt idx="1">
                  <c:v>No longer drink alcohol</c:v>
                </c:pt>
                <c:pt idx="2">
                  <c:v>Drink alcohol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</c:v>
                </c:pt>
                <c:pt idx="1">
                  <c:v>17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D-44C4-8356-55AD221ABB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know/Don't want to answer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Never drank alcohol</c:v>
                </c:pt>
                <c:pt idx="1">
                  <c:v>No longer drink alcohol</c:v>
                </c:pt>
                <c:pt idx="2">
                  <c:v>Drink alcohol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D-44C4-8356-55AD221ABB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52994992"/>
        <c:axId val="2052993072"/>
      </c:barChart>
      <c:catAx>
        <c:axId val="205299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993072"/>
        <c:crosses val="autoZero"/>
        <c:auto val="1"/>
        <c:lblAlgn val="ctr"/>
        <c:lblOffset val="100"/>
        <c:noMultiLvlLbl val="0"/>
      </c:catAx>
      <c:valAx>
        <c:axId val="20529930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99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Home and</a:t>
            </a:r>
            <a:r>
              <a:rPr lang="en-GB" baseline="0"/>
              <a:t> overseas student drug use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Never used drugs</c:v>
                </c:pt>
                <c:pt idx="1">
                  <c:v>No longer used drugs</c:v>
                </c:pt>
                <c:pt idx="2">
                  <c:v>Currently uses drugs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152</c:v>
                </c:pt>
                <c:pt idx="1">
                  <c:v>66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7-438D-B682-A4056E98B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Overseas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Never used drugs</c:v>
                </c:pt>
                <c:pt idx="1">
                  <c:v>No longer used drugs</c:v>
                </c:pt>
                <c:pt idx="2">
                  <c:v>Currently uses drugs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68</c:v>
                </c:pt>
                <c:pt idx="1">
                  <c:v>7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D7-438D-B682-A4056E98B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 / Don't want to say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Never used drugs</c:v>
                </c:pt>
                <c:pt idx="1">
                  <c:v>No longer used drugs</c:v>
                </c:pt>
                <c:pt idx="2">
                  <c:v>Currently uses drugs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</c:v>
                </c:pt>
                <c:pt idx="1">
                  <c:v>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D7-438D-B682-A4056E98BD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67072656"/>
        <c:axId val="1567073136"/>
      </c:barChart>
      <c:catAx>
        <c:axId val="156707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073136"/>
        <c:crosses val="autoZero"/>
        <c:auto val="1"/>
        <c:lblAlgn val="ctr"/>
        <c:lblOffset val="100"/>
        <c:noMultiLvlLbl val="0"/>
      </c:catAx>
      <c:valAx>
        <c:axId val="1567073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07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 Identity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3F-498D-B4C0-1B455A398D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3F-498D-B4C0-1B455A398D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3F-498D-B4C0-1B455A398D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3F-498D-B4C0-1B455A398D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3F-498D-B4C0-1B455A398DD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Man</c:v>
                </c:pt>
                <c:pt idx="1">
                  <c:v>Women</c:v>
                </c:pt>
                <c:pt idx="2">
                  <c:v>I don't want to say</c:v>
                </c:pt>
                <c:pt idx="3">
                  <c:v>I 'm not sure how to describe myself or I describe myself in a different way </c:v>
                </c:pt>
                <c:pt idx="4">
                  <c:v>Non-binary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209</c:v>
                </c:pt>
                <c:pt idx="1">
                  <c:v>252</c:v>
                </c:pt>
                <c:pt idx="2">
                  <c:v>12</c:v>
                </c:pt>
                <c:pt idx="3">
                  <c:v>11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D-4C7F-8AC7-4728CC0046C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Gender and Alcohol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4-5 days a week </c:v>
                </c:pt>
                <c:pt idx="1">
                  <c:v>2-3 days a week</c:v>
                </c:pt>
                <c:pt idx="2">
                  <c:v>Once a week </c:v>
                </c:pt>
                <c:pt idx="3">
                  <c:v>Less than once a week</c:v>
                </c:pt>
                <c:pt idx="4">
                  <c:v>No longer drink alcohol</c:v>
                </c:pt>
                <c:pt idx="5">
                  <c:v>Have never drank alcohol 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15</c:v>
                </c:pt>
                <c:pt idx="1">
                  <c:v>49</c:v>
                </c:pt>
                <c:pt idx="2">
                  <c:v>37</c:v>
                </c:pt>
                <c:pt idx="3">
                  <c:v>46</c:v>
                </c:pt>
                <c:pt idx="4">
                  <c:v>24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9-4A98-8E35-8697F710B7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Woman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4-5 days a week </c:v>
                </c:pt>
                <c:pt idx="1">
                  <c:v>2-3 days a week</c:v>
                </c:pt>
                <c:pt idx="2">
                  <c:v>Once a week </c:v>
                </c:pt>
                <c:pt idx="3">
                  <c:v>Less than once a week</c:v>
                </c:pt>
                <c:pt idx="4">
                  <c:v>No longer drink alcohol</c:v>
                </c:pt>
                <c:pt idx="5">
                  <c:v>Have never drank alcohol 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4</c:v>
                </c:pt>
                <c:pt idx="1">
                  <c:v>53</c:v>
                </c:pt>
                <c:pt idx="2">
                  <c:v>46</c:v>
                </c:pt>
                <c:pt idx="3">
                  <c:v>81</c:v>
                </c:pt>
                <c:pt idx="4">
                  <c:v>36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D9-4A98-8E35-8697F710B7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Non-Binary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4-5 days a week </c:v>
                </c:pt>
                <c:pt idx="1">
                  <c:v>2-3 days a week</c:v>
                </c:pt>
                <c:pt idx="2">
                  <c:v>Once a week </c:v>
                </c:pt>
                <c:pt idx="3">
                  <c:v>Less than once a week</c:v>
                </c:pt>
                <c:pt idx="4">
                  <c:v>No longer drink alcohol</c:v>
                </c:pt>
                <c:pt idx="5">
                  <c:v>Have never drank alcohol 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D9-4A98-8E35-8697F710B7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sure how to describe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4-5 days a week </c:v>
                </c:pt>
                <c:pt idx="1">
                  <c:v>2-3 days a week</c:v>
                </c:pt>
                <c:pt idx="2">
                  <c:v>Once a week </c:v>
                </c:pt>
                <c:pt idx="3">
                  <c:v>Less than once a week</c:v>
                </c:pt>
                <c:pt idx="4">
                  <c:v>No longer drink alcohol</c:v>
                </c:pt>
                <c:pt idx="5">
                  <c:v>Have never drank alcohol 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3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D9-4A98-8E35-8697F710B7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4842960"/>
        <c:axId val="1234840560"/>
      </c:barChart>
      <c:catAx>
        <c:axId val="123484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840560"/>
        <c:crosses val="autoZero"/>
        <c:auto val="1"/>
        <c:lblAlgn val="ctr"/>
        <c:lblOffset val="100"/>
        <c:noMultiLvlLbl val="0"/>
      </c:catAx>
      <c:valAx>
        <c:axId val="12348405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84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Gender and Drug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Special Occasions </c:v>
                </c:pt>
                <c:pt idx="4">
                  <c:v>No longer Use Drugs</c:v>
                </c:pt>
                <c:pt idx="5">
                  <c:v>Never Used Drugs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17</c:v>
                </c:pt>
                <c:pt idx="2">
                  <c:v>14</c:v>
                </c:pt>
                <c:pt idx="3">
                  <c:v>23</c:v>
                </c:pt>
                <c:pt idx="4">
                  <c:v>24</c:v>
                </c:pt>
                <c:pt idx="5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5-41ED-BE25-55CC397A1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Woman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Special Occasions </c:v>
                </c:pt>
                <c:pt idx="4">
                  <c:v>No longer Use Drugs</c:v>
                </c:pt>
                <c:pt idx="5">
                  <c:v>Never Used Drugs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19</c:v>
                </c:pt>
                <c:pt idx="3">
                  <c:v>45</c:v>
                </c:pt>
                <c:pt idx="4">
                  <c:v>41</c:v>
                </c:pt>
                <c:pt idx="5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5-41ED-BE25-55CC397A11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Non-Binary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Special Occasions </c:v>
                </c:pt>
                <c:pt idx="4">
                  <c:v>No longer Use Drugs</c:v>
                </c:pt>
                <c:pt idx="5">
                  <c:v>Never Used Drugs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5-41ED-BE25-55CC397A11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sure how to describe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Special Occasions </c:v>
                </c:pt>
                <c:pt idx="4">
                  <c:v>No longer Use Drugs</c:v>
                </c:pt>
                <c:pt idx="5">
                  <c:v>Never Used Drugs 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45-41ED-BE25-55CC397A11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65634736"/>
        <c:axId val="1465636176"/>
      </c:barChart>
      <c:catAx>
        <c:axId val="146563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636176"/>
        <c:crosses val="autoZero"/>
        <c:auto val="1"/>
        <c:lblAlgn val="ctr"/>
        <c:lblOffset val="100"/>
        <c:noMultiLvlLbl val="0"/>
      </c:catAx>
      <c:valAx>
        <c:axId val="14656361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6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Sexual</a:t>
            </a:r>
            <a:r>
              <a:rPr lang="en-US" baseline="0"/>
              <a:t> identity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 Identity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F6-4D4D-8833-60D172AD60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F6-4D4D-8833-60D172AD60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F6-4D4D-8833-60D172AD60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F6-4D4D-8833-60D172AD60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AF6-4D4D-8833-60D172AD60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AF6-4D4D-8833-60D172AD60F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Hetrosexual</c:v>
                </c:pt>
                <c:pt idx="1">
                  <c:v>Bisexual</c:v>
                </c:pt>
                <c:pt idx="2">
                  <c:v>Gay or Lesbian</c:v>
                </c:pt>
                <c:pt idx="3">
                  <c:v>Queer</c:v>
                </c:pt>
                <c:pt idx="4">
                  <c:v>I'm not sure how to described myself or I describe myself in a different way </c:v>
                </c:pt>
                <c:pt idx="5">
                  <c:v>I don't want to say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295</c:v>
                </c:pt>
                <c:pt idx="1">
                  <c:v>99</c:v>
                </c:pt>
                <c:pt idx="2">
                  <c:v>31</c:v>
                </c:pt>
                <c:pt idx="3">
                  <c:v>27</c:v>
                </c:pt>
                <c:pt idx="4">
                  <c:v>28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E-4D76-B06E-EFA528BB5B2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Sexuality and Alcohol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Hetrosexual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Daily</c:v>
                </c:pt>
                <c:pt idx="1">
                  <c:v>4-5 days per week</c:v>
                </c:pt>
                <c:pt idx="2">
                  <c:v>2-3 days per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No longer drink alcohol </c:v>
                </c:pt>
                <c:pt idx="6">
                  <c:v>Never drank alcohol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15</c:v>
                </c:pt>
                <c:pt idx="2">
                  <c:v>57</c:v>
                </c:pt>
                <c:pt idx="3">
                  <c:v>51</c:v>
                </c:pt>
                <c:pt idx="4">
                  <c:v>72</c:v>
                </c:pt>
                <c:pt idx="5">
                  <c:v>45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A-4450-BF9F-5CE8B90D0E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Bisexual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Daily</c:v>
                </c:pt>
                <c:pt idx="1">
                  <c:v>4-5 days per week</c:v>
                </c:pt>
                <c:pt idx="2">
                  <c:v>2-3 days per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No longer drink alcohol </c:v>
                </c:pt>
                <c:pt idx="6">
                  <c:v>Never drank alcohol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28</c:v>
                </c:pt>
                <c:pt idx="3">
                  <c:v>23</c:v>
                </c:pt>
                <c:pt idx="4">
                  <c:v>32</c:v>
                </c:pt>
                <c:pt idx="5">
                  <c:v>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A-4450-BF9F-5CE8B90D0E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Gay or Lesbian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Daily</c:v>
                </c:pt>
                <c:pt idx="1">
                  <c:v>4-5 days per week</c:v>
                </c:pt>
                <c:pt idx="2">
                  <c:v>2-3 days per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No longer drink alcohol </c:v>
                </c:pt>
                <c:pt idx="6">
                  <c:v>Never drank alcohol 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9</c:v>
                </c:pt>
                <c:pt idx="3">
                  <c:v>4</c:v>
                </c:pt>
                <c:pt idx="4">
                  <c:v>13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A-4450-BF9F-5CE8B90D0E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describe myself in another way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Daily</c:v>
                </c:pt>
                <c:pt idx="1">
                  <c:v>4-5 days per week</c:v>
                </c:pt>
                <c:pt idx="2">
                  <c:v>2-3 days per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No longer drink alcohol </c:v>
                </c:pt>
                <c:pt idx="6">
                  <c:v>Never drank alcohol 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12</c:v>
                </c:pt>
                <c:pt idx="3">
                  <c:v>6</c:v>
                </c:pt>
                <c:pt idx="4">
                  <c:v>16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A-4450-BF9F-5CE8B90D0E4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Queer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Daily</c:v>
                </c:pt>
                <c:pt idx="1">
                  <c:v>4-5 days per week</c:v>
                </c:pt>
                <c:pt idx="2">
                  <c:v>2-3 days per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No longer drink alcohol </c:v>
                </c:pt>
                <c:pt idx="6">
                  <c:v>Never drank alcohol 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4</c:v>
                </c:pt>
                <c:pt idx="4">
                  <c:v>10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A-4450-BF9F-5CE8B90D0E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039232"/>
        <c:axId val="181048832"/>
      </c:barChart>
      <c:catAx>
        <c:axId val="18103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48832"/>
        <c:crosses val="autoZero"/>
        <c:auto val="1"/>
        <c:lblAlgn val="ctr"/>
        <c:lblOffset val="100"/>
        <c:noMultiLvlLbl val="0"/>
      </c:catAx>
      <c:valAx>
        <c:axId val="181048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3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Bisexual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1B-4B85-8EA0-5011630DED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1B-4B85-8EA0-5011630DED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1B-4B85-8EA0-5011630DED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1B-4B85-8EA0-5011630DED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1B-4B85-8EA0-5011630DED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61B-4B85-8EA0-5011630DED0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Never used drugs</c:v>
                </c:pt>
                <c:pt idx="1">
                  <c:v>On special occasions </c:v>
                </c:pt>
                <c:pt idx="2">
                  <c:v>I don’t use them any more</c:v>
                </c:pt>
                <c:pt idx="3">
                  <c:v>Weekly</c:v>
                </c:pt>
                <c:pt idx="4">
                  <c:v>Monthly</c:v>
                </c:pt>
                <c:pt idx="5">
                  <c:v>Daily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22</c:v>
                </c:pt>
                <c:pt idx="2">
                  <c:v>19</c:v>
                </c:pt>
                <c:pt idx="3">
                  <c:v>15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1-42A7-AB3C-8AA1854A0B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FBCA3-AF61-44BA-90CD-9E616C9F727A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4927-1525-469E-99E1-01D0B3B9E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report summarises the findings from a recent survey exploring student attitudes and behaviours relating to alcohol, drug use, and university culture. A total of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509 students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responded, with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77% identifying as first-year students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survey also captured qualitative feedback on initiations, hazing, and alcohol-related traditions.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51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84549-E2B4-5BDC-C2EA-A6468758F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D4AB5-6979-BFF2-FD9D-541F727E7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D7C94-76FD-FBED-E5A8-44ED97CAB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31% of heterosexual </a:t>
            </a:r>
            <a:r>
              <a:rPr lang="en-GB" dirty="0"/>
              <a:t>student have never or no longer drink alcohol compared to </a:t>
            </a:r>
            <a:r>
              <a:rPr lang="en-GB" b="1" dirty="0"/>
              <a:t>20% of students identify as LGBTQ+</a:t>
            </a:r>
          </a:p>
          <a:p>
            <a:endParaRPr lang="en-GB" b="1" dirty="0"/>
          </a:p>
          <a:p>
            <a:r>
              <a:rPr lang="en-GB" b="1" dirty="0"/>
              <a:t>55% of Bisexual </a:t>
            </a:r>
            <a:r>
              <a:rPr lang="en-GB" dirty="0"/>
              <a:t>student drink at least once a week compared to </a:t>
            </a:r>
            <a:r>
              <a:rPr lang="en-GB" b="1" dirty="0"/>
              <a:t>44% of heterosexual students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Heterosexual	295	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Bisexual	99	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Gay or Lesbian	31	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Queer	27	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I'm not sure how to described myself or I describe myself in a different way 	28	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don't want to say	26	</a:t>
            </a:r>
          </a:p>
          <a:p>
            <a:r>
              <a:rPr lang="en-GB" dirty="0"/>
              <a:t>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F3E1-D002-D743-3D9B-918111B4D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5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79C7D-1D50-0FCE-CBE9-708A7DB88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BD93F-FAF2-0643-CD6F-7DEFF34C0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57BFC-5AF3-A650-3270-36EBC4454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28% of Gay or Lesbian student using drugs at least every month </a:t>
            </a:r>
          </a:p>
          <a:p>
            <a:endParaRPr lang="en-GB" dirty="0"/>
          </a:p>
          <a:p>
            <a:r>
              <a:rPr lang="en-GB" dirty="0"/>
              <a:t>29% Bisexual at least every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F0980-9BD1-3B2F-1E52-E120B8521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6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9B161-F3AD-B3CA-52B2-C1C6AEE02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6F0A53-515C-99E2-8F69-5A20356E2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DE570-046C-26D6-5707-1FE4F025D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Heterosexual students 14% at least using drugs every month</a:t>
            </a:r>
          </a:p>
          <a:p>
            <a:endParaRPr lang="en-GB" dirty="0"/>
          </a:p>
          <a:p>
            <a:r>
              <a:rPr lang="en-GB" dirty="0"/>
              <a:t>Queers Students 14%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47E1C-998B-1AE4-AFD7-1B8095AED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5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1F016-FA58-DCE7-D9D8-3DEEABCEE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2360B-5CD7-2430-69F7-CA1CAD776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CA880-81F9-4DBF-8957-BACA65BBA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Unsure = 9% at least every month</a:t>
            </a:r>
          </a:p>
          <a:p>
            <a:r>
              <a:rPr lang="en-GB" dirty="0"/>
              <a:t>Didn’t want to disclose or left blank 17%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EB041-F869-83F2-E59C-9F87623D9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44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E8FC5-3F7C-8AFC-DC7C-9D5D706FF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E9A39-9C10-3864-2221-99856B9EE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9EB934-BB70-9DC4-41E8-571682D4A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1: Alcohol Use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 and Intentions of Drinking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students drink alcohol at least once a week.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deliberately get drunk before a night out.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drink with the intention of getting drunk.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agree that “getting drunk means they’ll have a good night out.”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Pre-Drinking Culture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students engage in pre-drinking in their accommodation before going out.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Attitudes Toward Drinking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interested in cutting back on alcohol or going alcohol-free.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find it hard not to drink too much on nights out because it’s easy to get caught up in rounds.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 think drinking and getting drunk is part of university culture. </a:t>
            </a: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feel their university friends do </a:t>
            </a:r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expect them to drink or get drunk regularly. 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6ECEE-12AE-43B3-50FF-839BB4CE7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79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3EEAF-C989-2EB8-58D3-B5BB392AB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B142B-EBAD-9E88-69BA-1DE20B2E9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EDD8C-4446-B7FB-21B7-00EB29499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report summarises the findings from a recent survey exploring student attitudes and behaviours relating to alcohol, drug use, and university culture. A total of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509 students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responded, with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77% identifying as first-year students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survey also captured qualitative feedback on initiations, hazing, and alcohol-related traditions. 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5F186-EABC-0581-7C4A-4DCDC98D6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94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36FA-1370-E7E2-8D23-380EE2AC1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65969F-D0EF-4DF3-6975-4D388390D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5F2C0-815A-E8E4-13A0-A48B673EE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4: Drug Use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05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Perceptions of Drug Use Culture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believe taking drugs is part of university culture.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disagree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drug use is part of university culture.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think students take drugs to fit in with peers.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 Patterns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all students say they have never used drugs.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those who do: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cannabis weekly or more.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cocaine weekly or more.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ketamine weekly or more.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mushrooms on special occasions.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poppers sometimes.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more than one substance at a time.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(Nitrous Oxide) Trends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year: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had never used NOS.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year: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say they have never used it.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Contexts of Use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drug‑using students take drugs in nightclubs.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them at house parties. </a:t>
            </a:r>
            <a:endParaRPr lang="en-GB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F6108-3FA4-83EB-9D5D-3C1C00440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86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A5D82-1B6F-D2B2-B301-5FF2A3CAB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34B8A-D97B-8314-2CBA-5C52609F7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A99F6E-AA06-E3D3-6519-970FBCB7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10D5F-0150-A8C9-DCA0-CD0EC07C7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5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AF351-D45F-3C82-C6A8-EEF3A6198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9268D-85AB-68FA-E057-DBA60C1A2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DDD4B-EF5C-167E-243A-373621537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65E1A-D77C-1111-857D-CBAE96DA8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85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D4005-BE7C-F865-81D4-5E7E63EA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6E522-EBE6-D6CE-F2CA-1DBF913AE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CCAE5-6D4C-4D43-D5D3-B661D098E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experiencing chronic pain / long term health – either daily or rarely </a:t>
            </a:r>
          </a:p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3CE38-1768-4504-3177-05496407A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4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3BCAF-F673-9E7A-0783-F34A9D40E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D48A2-9351-DE7A-9676-73A81BB4F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A1F5E-269E-E948-B0CA-44471E97B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report summarises the findings from a recent survey exploring student attitudes and behaviours relating to alcohol, drug use, and university culture. A total of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509 students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responded, with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77% identifying as first-year students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survey also captured qualitative feedback on initiations, hazing, and alcohol-related traditions. 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694AC-1CB9-83D7-AC1D-D3876E02B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26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CD1C0-1BF1-A4B1-8222-30264F73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03D60-A67C-7A2B-48B8-3384861BF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98E4A-F5C1-2CB4-EC60-5C56A5C08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C7471-D293-3E91-B294-7F9A1E5F4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14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EACB2-C105-52EB-D44B-9F9164E88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E1523-6520-D190-EF05-CC29B43BE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C4B06-1A27-3428-4805-62D706A02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1/5 of students occasionally using Mushrooms</a:t>
            </a: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 fontAlgn="base">
              <a:buFontTx/>
              <a:buChar char="-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are more likely to have used cocaine or ketamine over  MDMA</a:t>
            </a:r>
          </a:p>
          <a:p>
            <a:pPr marL="171450" indent="-171450" fontAlgn="base">
              <a:buFontTx/>
              <a:buChar char="-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8% of student who disclosed having used drugs at some point report to have never used cannabis. </a:t>
            </a:r>
          </a:p>
          <a:p>
            <a:pPr marL="171450" indent="-171450" fontAlgn="base">
              <a:buFontTx/>
              <a:buChar char="-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ketamine use and weekly cocaine use on equal </a:t>
            </a:r>
          </a:p>
          <a:p>
            <a:pPr marL="171450" indent="-171450" fontAlgn="base">
              <a:buFontTx/>
              <a:buChar char="-"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4E50-92C6-E290-7E9D-91F8DA2D1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9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2A4B4-0786-C40E-32B1-03F2C6DD8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1C25C-E7F1-E7C0-4F2B-A6AA4A221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4CC9C-7DE8-AD6D-6BC1-F71A6C1C0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0000"/>
                </a:solidFill>
              </a:rPr>
              <a:t>77% of students said they are aware of drug information and drug services at the SU and Uni  </a:t>
            </a:r>
          </a:p>
          <a:p>
            <a:pPr fontAlgn="base"/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8CE9-0B09-5355-38F1-751D044E3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0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677F-342C-FDA4-4F65-9763FA0DC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F50AB-29B4-28D8-A587-BD7A09439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158C7B-A2DD-CDDF-40D1-0C6464BBB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5255F-1324-5E30-6322-3F11A05B8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4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FC495-3080-BED1-9ECF-46708BAD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25DD2-8A7C-4765-3D62-DEEF051C2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5BB57-7C54-4204-BA0C-BD2B5E890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AEEB6-CD69-F30C-26B8-EC0127A73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6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B0737-A3BA-0B61-E0DA-041D7646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D01BA-9B63-EF66-E879-51686595B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55BC1-248B-C4F5-9FAF-847FEA4D7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Half of students surveyed have used or currently use drugs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829E-02EA-8C15-F30A-2F9A4C074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4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20093-96BF-0867-3F8D-D77839972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41336-F806-B6E5-4261-1108E5407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3E6CF-3723-90AD-E459-5C12B10BB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report summarises the findings from a recent survey exploring student attitudes and behaviours relating to alcohol, drug use, and university culture. A total of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509 students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responded, with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77% identifying as first-year students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survey also captured qualitative feedback on initiations, hazing, and alcohol-related traditions. 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8016A-7238-37CA-4EF5-85469380E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9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04041-FB5E-62C4-4393-53371BD8D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7B94A-5CF8-8E15-22D6-1566C2DD7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3E7D6-E015-DA6E-65E8-44267E206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5A68B-C7C0-93BD-7632-7AB08080B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8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79230-CF01-7530-E1A1-A2EDAD7DA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C08A74-3CAC-EF4B-0A5C-19E5AA9FD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067F84-A8C4-929E-1951-DD7D4263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Womens more likely to use occasionally </a:t>
            </a: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more likely to use daily/weekly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DC1A9-C6E8-2235-4E60-1407406DF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2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849F-E02B-0069-39CD-20E0877B4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AA85F-35EE-DEB5-EB30-028C80769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F15DE-3C7B-71DE-46EC-9A1BE3C58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DFF24-E052-68B2-9F7C-5C013B373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74927-1525-469E-99E1-01D0B3B9EC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5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247BCD60-E811-03B7-D796-DCF442C52FC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29"/>
          <a:stretch>
            <a:fillRect/>
          </a:stretch>
        </p:blipFill>
        <p:spPr>
          <a:xfrm>
            <a:off x="0" y="0"/>
            <a:ext cx="12192000" cy="1959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1B773-E840-638C-E854-F98786A00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39406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Student Drug &amp; Alcohol Survey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78151D-9691-04BD-1BA5-A7B9A8B3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119D8368-AF04-8CE4-8B17-0CB9D5528F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6"/>
          <a:stretch>
            <a:fillRect/>
          </a:stretch>
        </p:blipFill>
        <p:spPr>
          <a:xfrm>
            <a:off x="0" y="2"/>
            <a:ext cx="12192000" cy="196370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14DCA92-C59B-11A9-B1D3-496DEB8EA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solidFill>
                  <a:srgbClr val="F05A28"/>
                </a:solidFill>
              </a:defRPr>
            </a:pPr>
            <a:r>
              <a:t>Branded Slide Deck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B5DC5D-128A-12F0-2BF2-9CF1DE4BB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585984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309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3DA8E-2F02-96B0-1F20-D354D9FD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C0C284EA-61FE-F7A1-C49F-6EEACD3511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6BA0AE0-F2B0-E868-3667-49E8F209B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solidFill>
                  <a:srgbClr val="F05A28"/>
                </a:solidFill>
              </a:defRPr>
            </a:pPr>
            <a:r>
              <a:t>Branded Slide Deck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EED7056-8E4C-32F0-2E47-BDA6E06DD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269946"/>
              </p:ext>
            </p:extLst>
          </p:nvPr>
        </p:nvGraphicFramePr>
        <p:xfrm>
          <a:off x="0" y="1943103"/>
          <a:ext cx="5894963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BE1318-BA72-8F55-16B4-10BE960D1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496650"/>
              </p:ext>
            </p:extLst>
          </p:nvPr>
        </p:nvGraphicFramePr>
        <p:xfrm>
          <a:off x="5894957" y="1943409"/>
          <a:ext cx="6297041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211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CE6563-4953-DF0C-B41F-524011EC1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FDE27F2D-7AE6-7ADD-49F1-01481F91F8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4DA781F-2579-4373-608B-876A1D4D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42400-57B1-FADB-75E4-008E39400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en-GB"/>
              <a:t>Branded Slide Deck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CFA6B-6A6C-7251-B8F3-069764E4DA62}"/>
              </a:ext>
            </a:extLst>
          </p:cNvPr>
          <p:cNvSpPr txBox="1"/>
          <p:nvPr/>
        </p:nvSpPr>
        <p:spPr>
          <a:xfrm>
            <a:off x="1524007" y="1943100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8DC31B-6AEF-7918-61DA-952413446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717520"/>
              </p:ext>
            </p:extLst>
          </p:nvPr>
        </p:nvGraphicFramePr>
        <p:xfrm>
          <a:off x="-9" y="1943100"/>
          <a:ext cx="6096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A38E201-4099-B9D3-96E6-C9DA37DDD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430097"/>
              </p:ext>
            </p:extLst>
          </p:nvPr>
        </p:nvGraphicFramePr>
        <p:xfrm>
          <a:off x="6096000" y="1943103"/>
          <a:ext cx="6096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36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47C77-AEDC-6C38-084B-D9D879A5A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FF79A8EA-637F-4065-EBDA-014AC311A1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E6E9D9-85C2-FE61-8C3E-3CECB5AAF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solidFill>
                  <a:srgbClr val="F05A28"/>
                </a:solidFill>
              </a:defRPr>
            </a:pPr>
            <a:r>
              <a:t>Branded Slide Deck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D2B6CCD-CB86-6698-82F6-3CD0D0BAD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741773"/>
              </p:ext>
            </p:extLst>
          </p:nvPr>
        </p:nvGraphicFramePr>
        <p:xfrm>
          <a:off x="0" y="1943099"/>
          <a:ext cx="5943603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E833C3A-0277-CC0A-604F-BA659184B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893095"/>
              </p:ext>
            </p:extLst>
          </p:nvPr>
        </p:nvGraphicFramePr>
        <p:xfrm>
          <a:off x="5943603" y="1943102"/>
          <a:ext cx="6190037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505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788CF-8C8B-10AC-6C35-9D3C5585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945A9E11-C074-D33B-1834-5C2482CE719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82"/>
          <a:stretch>
            <a:fillRect/>
          </a:stretch>
        </p:blipFill>
        <p:spPr>
          <a:xfrm>
            <a:off x="0" y="6827"/>
            <a:ext cx="12192000" cy="19763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087DDC5-9440-183D-C3D7-52E1D2B14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05" y="2155371"/>
            <a:ext cx="11768447" cy="436418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GB" sz="3800" b="1">
                <a:solidFill>
                  <a:srgbClr val="FF0000"/>
                </a:solidFill>
              </a:rPr>
              <a:t>Alcohol Use</a:t>
            </a:r>
            <a:r>
              <a:rPr lang="en-GB" sz="3800">
                <a:solidFill>
                  <a:srgbClr val="FF0000"/>
                </a:solidFill>
              </a:rPr>
              <a:t> </a:t>
            </a:r>
          </a:p>
          <a:p>
            <a:pPr fontAlgn="base"/>
            <a:r>
              <a:rPr lang="en-GB" sz="3800" b="1">
                <a:solidFill>
                  <a:srgbClr val="FF0000"/>
                </a:solidFill>
              </a:rPr>
              <a:t>Frequency and Intentions of Drinking</a:t>
            </a:r>
            <a:r>
              <a:rPr lang="en-GB" sz="3800">
                <a:solidFill>
                  <a:srgbClr val="FF0000"/>
                </a:solidFill>
              </a:rPr>
              <a:t> </a:t>
            </a:r>
          </a:p>
          <a:p>
            <a:pPr fontAlgn="base"/>
            <a:r>
              <a:rPr lang="en-GB" b="1">
                <a:solidFill>
                  <a:srgbClr val="FF0000"/>
                </a:solidFill>
              </a:rPr>
              <a:t>36%</a:t>
            </a:r>
            <a:r>
              <a:rPr lang="en-GB">
                <a:solidFill>
                  <a:srgbClr val="FF0000"/>
                </a:solidFill>
              </a:rPr>
              <a:t> of students drink alcohol at least once a week. </a:t>
            </a:r>
          </a:p>
          <a:p>
            <a:pPr fontAlgn="base"/>
            <a:r>
              <a:rPr lang="en-GB" b="1">
                <a:solidFill>
                  <a:srgbClr val="FF0000"/>
                </a:solidFill>
              </a:rPr>
              <a:t>56%</a:t>
            </a:r>
            <a:r>
              <a:rPr lang="en-GB">
                <a:solidFill>
                  <a:srgbClr val="FF0000"/>
                </a:solidFill>
              </a:rPr>
              <a:t> deliberately get drunk before a night out. </a:t>
            </a:r>
          </a:p>
          <a:p>
            <a:pPr fontAlgn="base"/>
            <a:r>
              <a:rPr lang="en-GB" b="1">
                <a:solidFill>
                  <a:srgbClr val="FF0000"/>
                </a:solidFill>
              </a:rPr>
              <a:t>40%</a:t>
            </a:r>
            <a:r>
              <a:rPr lang="en-GB">
                <a:solidFill>
                  <a:srgbClr val="FF0000"/>
                </a:solidFill>
              </a:rPr>
              <a:t> drink with the intention of getting drunk. </a:t>
            </a:r>
          </a:p>
          <a:p>
            <a:pPr fontAlgn="base"/>
            <a:r>
              <a:rPr lang="en-GB" b="1">
                <a:solidFill>
                  <a:srgbClr val="FF0000"/>
                </a:solidFill>
              </a:rPr>
              <a:t>40%</a:t>
            </a:r>
            <a:r>
              <a:rPr lang="en-GB">
                <a:solidFill>
                  <a:srgbClr val="FF0000"/>
                </a:solidFill>
              </a:rPr>
              <a:t> do </a:t>
            </a:r>
            <a:r>
              <a:rPr lang="en-GB" b="1">
                <a:solidFill>
                  <a:srgbClr val="FF0000"/>
                </a:solidFill>
              </a:rPr>
              <a:t>not</a:t>
            </a:r>
            <a:r>
              <a:rPr lang="en-GB">
                <a:solidFill>
                  <a:srgbClr val="FF0000"/>
                </a:solidFill>
              </a:rPr>
              <a:t> agree that “getting drunk means they’ll have a good night out.” </a:t>
            </a:r>
          </a:p>
          <a:p>
            <a:pPr fontAlgn="base"/>
            <a:r>
              <a:rPr lang="en-GB" sz="3800" b="1">
                <a:solidFill>
                  <a:srgbClr val="FF0000"/>
                </a:solidFill>
              </a:rPr>
              <a:t>Pre-Drinking Culture</a:t>
            </a:r>
            <a:r>
              <a:rPr lang="en-GB" sz="3800">
                <a:solidFill>
                  <a:srgbClr val="FF0000"/>
                </a:solidFill>
              </a:rPr>
              <a:t> </a:t>
            </a:r>
          </a:p>
          <a:p>
            <a:pPr fontAlgn="base"/>
            <a:r>
              <a:rPr lang="en-GB" b="1">
                <a:solidFill>
                  <a:srgbClr val="FF0000"/>
                </a:solidFill>
              </a:rPr>
              <a:t>	76%</a:t>
            </a:r>
            <a:r>
              <a:rPr lang="en-GB">
                <a:solidFill>
                  <a:srgbClr val="FF0000"/>
                </a:solidFill>
              </a:rPr>
              <a:t> of students engage in pre-drinking in their accommodation before </a:t>
            </a:r>
            <a:r>
              <a:rPr lang="en-GB">
                <a:solidFill>
                  <a:schemeClr val="tx1"/>
                </a:solidFill>
              </a:rPr>
              <a:t>going out. </a:t>
            </a:r>
          </a:p>
        </p:txBody>
      </p:sp>
    </p:spTree>
    <p:extLst>
      <p:ext uri="{BB962C8B-B14F-4D97-AF65-F5344CB8AC3E}">
        <p14:creationId xmlns:p14="http://schemas.microsoft.com/office/powerpoint/2010/main" val="12620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2697B-06EF-3425-F18D-49B38A2F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109C5124-3512-38F5-1971-717C9730151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5"/>
          <a:stretch>
            <a:fillRect/>
          </a:stretch>
        </p:blipFill>
        <p:spPr>
          <a:xfrm>
            <a:off x="0" y="0"/>
            <a:ext cx="12192000" cy="1971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65E588-87EA-0039-6F7F-2A907C70F7EF}"/>
              </a:ext>
            </a:extLst>
          </p:cNvPr>
          <p:cNvSpPr txBox="1"/>
          <p:nvPr/>
        </p:nvSpPr>
        <p:spPr>
          <a:xfrm>
            <a:off x="1161535" y="2273643"/>
            <a:ext cx="100333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3200" b="1">
                <a:solidFill>
                  <a:srgbClr val="FF0000"/>
                </a:solidFill>
              </a:rPr>
              <a:t>Attitudes Toward Drinking</a:t>
            </a:r>
            <a:r>
              <a:rPr lang="en-GB" sz="3200">
                <a:solidFill>
                  <a:srgbClr val="FF0000"/>
                </a:solidFill>
              </a:rPr>
              <a:t> </a:t>
            </a:r>
          </a:p>
          <a:p>
            <a:pPr algn="ctr" fontAlgn="base"/>
            <a:r>
              <a:rPr lang="en-GB" sz="2400" b="1">
                <a:solidFill>
                  <a:srgbClr val="FF0000"/>
                </a:solidFill>
              </a:rPr>
              <a:t>49%</a:t>
            </a:r>
            <a:r>
              <a:rPr lang="en-GB" sz="2400">
                <a:solidFill>
                  <a:srgbClr val="FF0000"/>
                </a:solidFill>
              </a:rPr>
              <a:t> are interested in cutting back on alcohol or going alcohol-free. </a:t>
            </a:r>
          </a:p>
          <a:p>
            <a:pPr algn="ctr" fontAlgn="base"/>
            <a:r>
              <a:rPr lang="en-GB" sz="2400" b="1">
                <a:solidFill>
                  <a:srgbClr val="FF0000"/>
                </a:solidFill>
              </a:rPr>
              <a:t>46%</a:t>
            </a:r>
            <a:r>
              <a:rPr lang="en-GB" sz="2400">
                <a:solidFill>
                  <a:srgbClr val="FF0000"/>
                </a:solidFill>
              </a:rPr>
              <a:t> find it hard not to drink too much on nights out because it’s easy to get caught up in rounds. </a:t>
            </a:r>
          </a:p>
          <a:p>
            <a:pPr algn="ctr" fontAlgn="base"/>
            <a:r>
              <a:rPr lang="en-GB" sz="3200" b="1">
                <a:solidFill>
                  <a:srgbClr val="FF0000"/>
                </a:solidFill>
              </a:rPr>
              <a:t>80% think drinking and getting drunk is part of university culture. </a:t>
            </a:r>
          </a:p>
          <a:p>
            <a:pPr algn="ctr" fontAlgn="base"/>
            <a:r>
              <a:rPr lang="en-GB" sz="2800" b="1">
                <a:solidFill>
                  <a:srgbClr val="FF0000"/>
                </a:solidFill>
              </a:rPr>
              <a:t>67%</a:t>
            </a:r>
            <a:r>
              <a:rPr lang="en-GB" sz="2800">
                <a:solidFill>
                  <a:srgbClr val="FF0000"/>
                </a:solidFill>
              </a:rPr>
              <a:t> feel their university friends do </a:t>
            </a:r>
            <a:r>
              <a:rPr lang="en-GB" sz="2800" i="1">
                <a:solidFill>
                  <a:srgbClr val="FF0000"/>
                </a:solidFill>
              </a:rPr>
              <a:t>not</a:t>
            </a:r>
            <a:r>
              <a:rPr lang="en-GB" sz="2800">
                <a:solidFill>
                  <a:srgbClr val="FF0000"/>
                </a:solidFill>
              </a:rPr>
              <a:t> expect them to drink or get drunk regularly.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5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EFF85-45BC-9180-D1B2-2EE586172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49D1F226-23B4-9880-B973-7943938AC6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19"/>
          <a:stretch>
            <a:fillRect/>
          </a:stretch>
        </p:blipFill>
        <p:spPr>
          <a:xfrm>
            <a:off x="0" y="0"/>
            <a:ext cx="12192000" cy="194636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53CB5C-6218-8FA8-6911-14718A8B5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9817" y="1946365"/>
            <a:ext cx="12361817" cy="4911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GB" b="1">
                <a:solidFill>
                  <a:srgbClr val="FF0000"/>
                </a:solidFill>
              </a:rPr>
              <a:t>Beliefs</a:t>
            </a:r>
            <a:r>
              <a:rPr lang="en-GB" b="1" dirty="0">
                <a:solidFill>
                  <a:srgbClr val="FF0000"/>
                </a:solidFill>
              </a:rPr>
              <a:t> of Drug Use Culture</a:t>
            </a:r>
            <a:r>
              <a:rPr lang="en-GB" dirty="0">
                <a:solidFill>
                  <a:srgbClr val="FF0000"/>
                </a:solidFill>
              </a:rPr>
              <a:t> </a:t>
            </a:r>
            <a:endParaRPr lang="en-GB" sz="2800" dirty="0">
              <a:solidFill>
                <a:srgbClr val="FF0000"/>
              </a:solidFill>
            </a:endParaRPr>
          </a:p>
          <a:p>
            <a:pPr fontAlgn="base"/>
            <a:r>
              <a:rPr lang="en-GB" b="1">
                <a:solidFill>
                  <a:srgbClr val="FF0000"/>
                </a:solidFill>
              </a:rPr>
              <a:t>29%</a:t>
            </a:r>
            <a:r>
              <a:rPr lang="en-GB">
                <a:solidFill>
                  <a:srgbClr val="FF0000"/>
                </a:solidFill>
              </a:rPr>
              <a:t> believe taking drugs is part of university culture. </a:t>
            </a:r>
            <a:endParaRPr lang="en-GB" sz="3600">
              <a:solidFill>
                <a:srgbClr val="FF0000"/>
              </a:solidFill>
            </a:endParaRPr>
          </a:p>
          <a:p>
            <a:pPr fontAlgn="base"/>
            <a:r>
              <a:rPr lang="en-GB" b="1">
                <a:solidFill>
                  <a:srgbClr val="FF0000"/>
                </a:solidFill>
              </a:rPr>
              <a:t>41%</a:t>
            </a:r>
            <a:r>
              <a:rPr lang="en-GB" dirty="0">
                <a:solidFill>
                  <a:srgbClr val="FF0000"/>
                </a:solidFill>
              </a:rPr>
              <a:t> </a:t>
            </a:r>
            <a:r>
              <a:rPr lang="en-GB" i="1">
                <a:solidFill>
                  <a:srgbClr val="FF0000"/>
                </a:solidFill>
              </a:rPr>
              <a:t>disagree</a:t>
            </a:r>
            <a:r>
              <a:rPr lang="en-GB">
                <a:solidFill>
                  <a:srgbClr val="FF0000"/>
                </a:solidFill>
              </a:rPr>
              <a:t> that drug use is part of university culture. </a:t>
            </a:r>
            <a:endParaRPr lang="en-GB" sz="3600">
              <a:solidFill>
                <a:srgbClr val="FF0000"/>
              </a:solidFill>
            </a:endParaRPr>
          </a:p>
          <a:p>
            <a:pPr fontAlgn="base"/>
            <a:r>
              <a:rPr lang="en-GB" b="1">
                <a:solidFill>
                  <a:srgbClr val="FF0000"/>
                </a:solidFill>
              </a:rPr>
              <a:t>49%</a:t>
            </a:r>
            <a:r>
              <a:rPr lang="en-GB">
                <a:solidFill>
                  <a:srgbClr val="FF0000"/>
                </a:solidFill>
              </a:rPr>
              <a:t> think students take drugs to fit in with peers. </a:t>
            </a:r>
            <a:endParaRPr lang="en-GB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1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3753A-84F4-4220-9C77-80BD5C9BF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C31C66E1-8E66-C977-89CB-C77AB76E1A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EA9AD9E-95B0-D9CF-48DE-B69C37401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145225"/>
              </p:ext>
            </p:extLst>
          </p:nvPr>
        </p:nvGraphicFramePr>
        <p:xfrm>
          <a:off x="-1" y="1439333"/>
          <a:ext cx="121919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037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349454-C7C4-AF68-E9CF-54432745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24C84185-3777-C580-1433-C3D99A36BB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2F65F1-8950-A7F4-66FB-29384330D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863738"/>
              </p:ext>
            </p:extLst>
          </p:nvPr>
        </p:nvGraphicFramePr>
        <p:xfrm>
          <a:off x="0" y="1920240"/>
          <a:ext cx="121920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52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947E9-6A26-61EA-2D32-CA958A521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6E309ED4-72E7-954B-C4A5-8A1243795E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7069A2-F1A8-DEF0-B5A4-5016BB0C2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429448"/>
              </p:ext>
            </p:extLst>
          </p:nvPr>
        </p:nvGraphicFramePr>
        <p:xfrm>
          <a:off x="0" y="1261872"/>
          <a:ext cx="12192000" cy="559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115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9D3F-94B5-9B04-664E-AA2822032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51411863-28BA-B82A-8CB4-2BD1128686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8"/>
          <a:stretch>
            <a:fillRect/>
          </a:stretch>
        </p:blipFill>
        <p:spPr>
          <a:xfrm>
            <a:off x="0" y="0"/>
            <a:ext cx="12192000" cy="19457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AE67A27-BFF9-5D71-A98D-B629DE715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307" y="2817443"/>
            <a:ext cx="8534400" cy="2507848"/>
          </a:xfr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F05A28"/>
                </a:solidFill>
              </a:defRPr>
            </a:pPr>
            <a:r>
              <a:rPr lang="en-GB"/>
              <a:t> </a:t>
            </a:r>
            <a:r>
              <a:rPr lang="en-GB" sz="5400">
                <a:solidFill>
                  <a:srgbClr val="FF0000"/>
                </a:solidFill>
              </a:rPr>
              <a:t>A total of </a:t>
            </a:r>
            <a:r>
              <a:rPr lang="en-GB" sz="5400" b="1">
                <a:solidFill>
                  <a:srgbClr val="FF0000"/>
                </a:solidFill>
              </a:rPr>
              <a:t>509 students</a:t>
            </a:r>
            <a:r>
              <a:rPr lang="en-GB" sz="5400">
                <a:solidFill>
                  <a:srgbClr val="FF0000"/>
                </a:solidFill>
              </a:rPr>
              <a:t> responded, with </a:t>
            </a:r>
            <a:r>
              <a:rPr lang="en-GB" sz="5400" b="1">
                <a:solidFill>
                  <a:srgbClr val="FF0000"/>
                </a:solidFill>
              </a:rPr>
              <a:t>77%  first-year students</a:t>
            </a:r>
            <a:r>
              <a:rPr lang="en-GB" sz="5400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699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6F70E-9EEC-21D0-DC6E-CFE6456F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FC38C07E-51DB-B29C-CB5D-7BD7182284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>
            <a:off x="0" y="0"/>
            <a:ext cx="12192000" cy="1693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46AD96-4E44-F78C-3529-3B9E8FF99270}"/>
              </a:ext>
            </a:extLst>
          </p:cNvPr>
          <p:cNvSpPr txBox="1"/>
          <p:nvPr/>
        </p:nvSpPr>
        <p:spPr>
          <a:xfrm>
            <a:off x="719528" y="2683237"/>
            <a:ext cx="111526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509 student completed the survey </a:t>
            </a:r>
          </a:p>
          <a:p>
            <a:r>
              <a:rPr lang="en-GB" sz="4400" dirty="0">
                <a:solidFill>
                  <a:srgbClr val="FF0000"/>
                </a:solidFill>
              </a:rPr>
              <a:t>240 student disclosed they</a:t>
            </a:r>
            <a:r>
              <a:rPr lang="en-GB" sz="4400" b="1" dirty="0">
                <a:solidFill>
                  <a:srgbClr val="FF0000"/>
                </a:solidFill>
              </a:rPr>
              <a:t> either currently use </a:t>
            </a:r>
            <a:r>
              <a:rPr lang="en-GB" sz="4400" dirty="0">
                <a:solidFill>
                  <a:srgbClr val="FF0000"/>
                </a:solidFill>
              </a:rPr>
              <a:t>drugs or </a:t>
            </a:r>
            <a:r>
              <a:rPr lang="en-GB" sz="4400" b="1" dirty="0">
                <a:solidFill>
                  <a:srgbClr val="FF0000"/>
                </a:solidFill>
              </a:rPr>
              <a:t>have done in the past </a:t>
            </a:r>
          </a:p>
        </p:txBody>
      </p:sp>
    </p:spTree>
    <p:extLst>
      <p:ext uri="{BB962C8B-B14F-4D97-AF65-F5344CB8AC3E}">
        <p14:creationId xmlns:p14="http://schemas.microsoft.com/office/powerpoint/2010/main" val="417003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8BDCA-09F8-AFD9-8758-98BB32F6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A7382A65-FD44-09F6-4764-390E37AE8F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E3C831-3383-E4B1-67F5-4B6CD8833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3945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220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E69E5-74AE-4E36-4C80-FF729EBD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2EF9C907-5EF8-F168-1F47-1A2850327E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EEA975-B335-6D17-566D-95ABE0E62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" y="2103119"/>
            <a:ext cx="11416937" cy="4585063"/>
          </a:xfrm>
        </p:spPr>
        <p:txBody>
          <a:bodyPr>
            <a:normAutofit/>
          </a:bodyPr>
          <a:lstStyle/>
          <a:p>
            <a:pPr fontAlgn="base"/>
            <a:r>
              <a:rPr lang="en-GB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D822B-3547-8DFD-78E3-9351259B7C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99" b="54752"/>
          <a:stretch>
            <a:fillRect/>
          </a:stretch>
        </p:blipFill>
        <p:spPr>
          <a:xfrm>
            <a:off x="2756848" y="238474"/>
            <a:ext cx="6835597" cy="162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8944A0A-731C-70D7-C6FD-D97531A51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927978"/>
              </p:ext>
            </p:extLst>
          </p:nvPr>
        </p:nvGraphicFramePr>
        <p:xfrm>
          <a:off x="-21773" y="1864647"/>
          <a:ext cx="12191999" cy="521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112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90B55-A223-4F75-6AD9-56DDDA491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4C60ABCF-8506-4849-717C-C787637872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6DA469-B248-E484-1023-D714E4A49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solidFill>
                  <a:srgbClr val="F05A28"/>
                </a:solidFill>
              </a:defRPr>
            </a:pPr>
            <a:r>
              <a:t>Branded Slide Deck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4FF6F6-4A03-B8A9-682A-1A61FF481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518811"/>
              </p:ext>
            </p:extLst>
          </p:nvPr>
        </p:nvGraphicFramePr>
        <p:xfrm>
          <a:off x="0" y="1957061"/>
          <a:ext cx="12192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64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1C7E2-292E-1DE0-F436-28A6CEB21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3924AE1C-DE49-1954-2782-26C35C17083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67"/>
          <a:stretch>
            <a:fillRect/>
          </a:stretch>
        </p:blipFill>
        <p:spPr>
          <a:xfrm>
            <a:off x="0" y="3"/>
            <a:ext cx="12192000" cy="19431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9D81B0D-2FC9-9229-11E3-006277234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solidFill>
                  <a:srgbClr val="F05A28"/>
                </a:solidFill>
              </a:defRPr>
            </a:pPr>
            <a:r>
              <a:t>Branded Slide Deck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DEDBF-5A25-4F7E-86E7-7AF1C22B9D05}"/>
              </a:ext>
            </a:extLst>
          </p:cNvPr>
          <p:cNvSpPr txBox="1"/>
          <p:nvPr/>
        </p:nvSpPr>
        <p:spPr>
          <a:xfrm>
            <a:off x="1524003" y="1943100"/>
            <a:ext cx="94941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A71F1C-D539-B95F-95FF-E2B9CC4C2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515277"/>
              </p:ext>
            </p:extLst>
          </p:nvPr>
        </p:nvGraphicFramePr>
        <p:xfrm>
          <a:off x="0" y="1943097"/>
          <a:ext cx="12192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74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6C6E5-EB02-6024-FD77-669A855DD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CC946C60-DBAB-F26B-B842-3816ABFD29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FF0152-2BD8-D8CF-3B11-4AFE10685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solidFill>
                  <a:srgbClr val="F05A28"/>
                </a:solidFill>
              </a:defRPr>
            </a:pPr>
            <a:r>
              <a:t>Branded Slide Deck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E6BA7-8582-470B-19F9-5C8A31C3775B}"/>
              </a:ext>
            </a:extLst>
          </p:cNvPr>
          <p:cNvSpPr txBox="1"/>
          <p:nvPr/>
        </p:nvSpPr>
        <p:spPr>
          <a:xfrm>
            <a:off x="1524003" y="1943100"/>
            <a:ext cx="94941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49DC8B-A116-B7AA-BD11-B85AD6807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081658"/>
              </p:ext>
            </p:extLst>
          </p:nvPr>
        </p:nvGraphicFramePr>
        <p:xfrm>
          <a:off x="-1" y="1943097"/>
          <a:ext cx="12191999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788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DC8D8-F1BF-A2FD-44F6-C62E856DC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91EBE7A0-F190-1F45-BE35-78BB7961D0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9E5EC-2399-7A54-7C0C-297A02240F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solidFill>
                  <a:srgbClr val="F05A28"/>
                </a:solidFill>
              </a:defRPr>
            </a:pPr>
            <a:r>
              <a:t>Branded Slide Deck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A64274-80FA-934D-E5C2-BBE0AD03C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462151"/>
              </p:ext>
            </p:extLst>
          </p:nvPr>
        </p:nvGraphicFramePr>
        <p:xfrm>
          <a:off x="0" y="1943103"/>
          <a:ext cx="12192000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997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5547A-67D8-A793-70D2-719BB389D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8ADF14F2-3C3D-D276-52E2-4A77147407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632D01-FE7B-AC60-EDE3-07C78845F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12249"/>
              </p:ext>
            </p:extLst>
          </p:nvPr>
        </p:nvGraphicFramePr>
        <p:xfrm>
          <a:off x="0" y="1134895"/>
          <a:ext cx="12192000" cy="572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59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D5A12-5DC5-9F26-742B-2B6EFFA3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E035DE60-02C7-2D5E-6873-F4B546806F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B49102-3CC6-B2E9-9C68-E3B5C1325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695112"/>
              </p:ext>
            </p:extLst>
          </p:nvPr>
        </p:nvGraphicFramePr>
        <p:xfrm>
          <a:off x="-1" y="1439333"/>
          <a:ext cx="121919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366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DB8CB-29D5-6C42-2769-313EE222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chin&#10;&#10;Description automatically generated">
            <a:extLst>
              <a:ext uri="{FF2B5EF4-FFF2-40B4-BE49-F238E27FC236}">
                <a16:creationId xmlns:a16="http://schemas.microsoft.com/office/drawing/2014/main" id="{950622A6-C1D9-6F1A-E06C-B7A49CA4A4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85DAE5-D25F-5B0B-91CB-C81481616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solidFill>
                  <a:srgbClr val="F05A28"/>
                </a:solidFill>
              </a:defRPr>
            </a:pPr>
            <a:r>
              <a:t>Branded Slide Deck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418F2ED-DD18-E766-5FB9-0F618A8A2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371601"/>
              </p:ext>
            </p:extLst>
          </p:nvPr>
        </p:nvGraphicFramePr>
        <p:xfrm>
          <a:off x="0" y="1943103"/>
          <a:ext cx="12192000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029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13d3af-9192-474f-b78e-b49dea867d3c">
      <Terms xmlns="http://schemas.microsoft.com/office/infopath/2007/PartnerControls"/>
    </lcf76f155ced4ddcb4097134ff3c332f>
    <TaxCatchAll xmlns="97d2e152-1a0d-4767-91f2-ad86f872b0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2FF0ABDCDE540B71AC5F08F5B153C" ma:contentTypeVersion="14" ma:contentTypeDescription="Create a new document." ma:contentTypeScope="" ma:versionID="e7af49e2b5530a2d54e6e8943b72ec9d">
  <xsd:schema xmlns:xsd="http://www.w3.org/2001/XMLSchema" xmlns:xs="http://www.w3.org/2001/XMLSchema" xmlns:p="http://schemas.microsoft.com/office/2006/metadata/properties" xmlns:ns2="d713d3af-9192-474f-b78e-b49dea867d3c" xmlns:ns3="97d2e152-1a0d-4767-91f2-ad86f872b018" targetNamespace="http://schemas.microsoft.com/office/2006/metadata/properties" ma:root="true" ma:fieldsID="b8d4e3f5edbd82fe8caecbbb77564132" ns2:_="" ns3:_="">
    <xsd:import namespace="d713d3af-9192-474f-b78e-b49dea867d3c"/>
    <xsd:import namespace="97d2e152-1a0d-4767-91f2-ad86f872b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3d3af-9192-474f-b78e-b49dea867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2edd95a-f8c2-4715-9b78-af595b67b1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2e152-1a0d-4767-91f2-ad86f872b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1e8eebc8-3798-4a37-ad22-0b04406ca11a}" ma:internalName="TaxCatchAll" ma:showField="CatchAllData" ma:web="97d2e152-1a0d-4767-91f2-ad86f872b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B58856-8A5B-45F3-9B51-315378A4E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2294A-B165-4C57-99F6-108B5CABCCFF}">
  <ds:schemaRefs>
    <ds:schemaRef ds:uri="http://purl.org/dc/terms/"/>
    <ds:schemaRef ds:uri="http://schemas.microsoft.com/office/2006/documentManagement/types"/>
    <ds:schemaRef ds:uri="http://purl.org/dc/dcmitype/"/>
    <ds:schemaRef ds:uri="d713d3af-9192-474f-b78e-b49dea867d3c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7d2e152-1a0d-4767-91f2-ad86f872b01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E7325E4-E9E0-456C-8F6F-305F5BC120E3}">
  <ds:schemaRefs>
    <ds:schemaRef ds:uri="97d2e152-1a0d-4767-91f2-ad86f872b018"/>
    <ds:schemaRef ds:uri="d713d3af-9192-474f-b78e-b49dea867d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c7fd77c-bf1b-4511-8a0d-ca095442aa9f}" enabled="1" method="Privileged" siteId="{07ef1208-413c-4b5e-9cdd-64ef305754f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1114</Words>
  <Application>Microsoft Office PowerPoint</Application>
  <PresentationFormat>Widescreen</PresentationFormat>
  <Paragraphs>140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Calibri</vt:lpstr>
      <vt:lpstr>Office Theme</vt:lpstr>
      <vt:lpstr>Student Drug &amp; Alcohol Survey 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Rosa Mumford-Turner</cp:lastModifiedBy>
  <cp:revision>10</cp:revision>
  <dcterms:created xsi:type="dcterms:W3CDTF">2013-01-27T09:14:16Z</dcterms:created>
  <dcterms:modified xsi:type="dcterms:W3CDTF">2026-03-10T09:07:54Z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0x010100DA72FF0ABDCDE540B71AC5F08F5B153C</vt:lpwstr>
  </property>
  <property fmtid="{D5CDD505-2E9C-101B-9397-08002B2CF9AE}" pid="3" name="MediaServiceImageTags">
    <vt:lpwstr/>
  </property>
</Properties>
</file>