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310" r:id="rId4"/>
    <p:sldId id="259" r:id="rId5"/>
    <p:sldId id="317" r:id="rId6"/>
    <p:sldId id="311" r:id="rId7"/>
    <p:sldId id="260" r:id="rId8"/>
    <p:sldId id="262" r:id="rId9"/>
    <p:sldId id="266" r:id="rId10"/>
    <p:sldId id="327" r:id="rId11"/>
    <p:sldId id="312" r:id="rId12"/>
    <p:sldId id="314" r:id="rId13"/>
    <p:sldId id="328" r:id="rId14"/>
    <p:sldId id="308" r:id="rId15"/>
    <p:sldId id="315" r:id="rId16"/>
    <p:sldId id="318" r:id="rId17"/>
    <p:sldId id="329" r:id="rId18"/>
    <p:sldId id="319" r:id="rId19"/>
    <p:sldId id="320" r:id="rId20"/>
    <p:sldId id="321" r:id="rId21"/>
    <p:sldId id="330" r:id="rId22"/>
    <p:sldId id="322" r:id="rId23"/>
    <p:sldId id="325" r:id="rId24"/>
    <p:sldId id="323" r:id="rId25"/>
    <p:sldId id="331" r:id="rId26"/>
    <p:sldId id="324" r:id="rId27"/>
    <p:sldId id="332" r:id="rId28"/>
    <p:sldId id="333" r:id="rId29"/>
    <p:sldId id="334" r:id="rId30"/>
    <p:sldId id="335" r:id="rId31"/>
    <p:sldId id="326" r:id="rId32"/>
    <p:sldId id="3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th Terry-Doyle" initials="FT" lastIdx="3" clrIdx="0">
    <p:extLst>
      <p:ext uri="{19B8F6BF-5375-455C-9EA6-DF929625EA0E}">
        <p15:presenceInfo xmlns:p15="http://schemas.microsoft.com/office/powerpoint/2012/main" userId="S-1-5-21-1659004503-492894223-725345543-698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B0C4"/>
    <a:srgbClr val="FF69B4"/>
    <a:srgbClr val="F0CB42"/>
    <a:srgbClr val="C1D89C"/>
    <a:srgbClr val="FFF4AF"/>
    <a:srgbClr val="C0CBEA"/>
    <a:srgbClr val="FFB3FF"/>
    <a:srgbClr val="FBCD9B"/>
    <a:srgbClr val="69DDD2"/>
    <a:srgbClr val="F49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6784" autoAdjust="0"/>
  </p:normalViewPr>
  <p:slideViewPr>
    <p:cSldViewPr snapToGrid="0">
      <p:cViewPr varScale="1">
        <p:scale>
          <a:sx n="99" d="100"/>
          <a:sy n="99" d="100"/>
        </p:scale>
        <p:origin x="9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weacuk-my.sharepoint.com/personal/bec_rengel_uwe_ac_uk/Documents/Sustainability%20Survey%20Data%20+%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NSTA-NAS01.uwe.ac.uk\Faculty\SU\General\Green%20Impact%20(NUS)\2023-2024\Evidence\KN001%20-%20NUS%20Skills%20Survey\Data%20Analysed\UWE%20Bristo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Year of</a:t>
            </a:r>
            <a:r>
              <a:rPr lang="en-GB" baseline="0"/>
              <a:t> Study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E9354A"/>
            </a:solidFill>
            <a:ln>
              <a:noFill/>
            </a:ln>
            <a:effectLst/>
          </c:spPr>
          <c:invertIfNegative val="0"/>
          <c:cat>
            <c:strRef>
              <c:f>'A3'!$G$8:$G$12</c:f>
              <c:strCache>
                <c:ptCount val="5"/>
                <c:pt idx="0">
                  <c:v>1st Year</c:v>
                </c:pt>
                <c:pt idx="1">
                  <c:v>2nd Year</c:v>
                </c:pt>
                <c:pt idx="2">
                  <c:v>3rd Year</c:v>
                </c:pt>
                <c:pt idx="3">
                  <c:v>4th Year</c:v>
                </c:pt>
                <c:pt idx="4">
                  <c:v>5th Year or more</c:v>
                </c:pt>
              </c:strCache>
            </c:strRef>
          </c:cat>
          <c:val>
            <c:numRef>
              <c:f>'A3'!$H$8:$H$12</c:f>
              <c:numCache>
                <c:formatCode>0%</c:formatCode>
                <c:ptCount val="5"/>
                <c:pt idx="0">
                  <c:v>0.24</c:v>
                </c:pt>
                <c:pt idx="1">
                  <c:v>0.31</c:v>
                </c:pt>
                <c:pt idx="2">
                  <c:v>0.35</c:v>
                </c:pt>
                <c:pt idx="3">
                  <c:v>0.08</c:v>
                </c:pt>
                <c:pt idx="4">
                  <c:v>0.02</c:v>
                </c:pt>
              </c:numCache>
            </c:numRef>
          </c:val>
          <c:extLst>
            <c:ext xmlns:c16="http://schemas.microsoft.com/office/drawing/2014/chart" uri="{C3380CC4-5D6E-409C-BE32-E72D297353CC}">
              <c16:uniqueId val="{00000000-931F-4DE8-8180-2BAC74BC1309}"/>
            </c:ext>
          </c:extLst>
        </c:ser>
        <c:dLbls>
          <c:showLegendKey val="0"/>
          <c:showVal val="0"/>
          <c:showCatName val="0"/>
          <c:showSerName val="0"/>
          <c:showPercent val="0"/>
          <c:showBubbleSize val="0"/>
        </c:dLbls>
        <c:gapWidth val="219"/>
        <c:overlap val="-27"/>
        <c:axId val="627662320"/>
        <c:axId val="627662648"/>
      </c:barChart>
      <c:catAx>
        <c:axId val="62766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662648"/>
        <c:crosses val="autoZero"/>
        <c:auto val="1"/>
        <c:lblAlgn val="ctr"/>
        <c:lblOffset val="100"/>
        <c:noMultiLvlLbl val="0"/>
      </c:catAx>
      <c:valAx>
        <c:axId val="627662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66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t>Thinking about your future employer, how important, if at all, do you think the following factors will be when considering which jobs to apply for</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'Da-k'!$B$1</c:f>
              <c:strCache>
                <c:ptCount val="1"/>
                <c:pt idx="0">
                  <c:v>Very important</c:v>
                </c:pt>
              </c:strCache>
            </c:strRef>
          </c:tx>
          <c:spPr>
            <a:solidFill>
              <a:srgbClr val="E9354A"/>
            </a:solidFill>
            <a:ln>
              <a:noFill/>
            </a:ln>
            <a:effectLst/>
          </c:spPr>
          <c:invertIfNegative val="0"/>
          <c:cat>
            <c:strRef>
              <c:f>'Da-k'!$A$2:$A$12</c:f>
              <c:strCache>
                <c:ptCount val="11"/>
                <c:pt idx="0">
                  <c:v>The causes of inequality in the world</c:v>
                </c:pt>
                <c:pt idx="1">
                  <c:v>Using resources efficiently to limit the impact on the environment and other people</c:v>
                </c:pt>
                <c:pt idx="2">
                  <c:v>Considering ethical issues linked to your subject</c:v>
                </c:pt>
                <c:pt idx="3">
                  <c:v>Challenging the way we do things now (like business, politics, education)</c:v>
                </c:pt>
                <c:pt idx="4">
                  <c:v>Understanding how human activity is affecting nature</c:v>
                </c:pt>
                <c:pt idx="5">
                  <c:v>Looking at global problems from the perspective of people from around the world</c:v>
                </c:pt>
                <c:pt idx="6">
                  <c:v>Looking at a problem using information from different subjects or disciplines</c:v>
                </c:pt>
                <c:pt idx="7">
                  <c:v>Solving problems by thinking about whole systems – including different connections and interactions</c:v>
                </c:pt>
                <c:pt idx="8">
                  <c:v>Planning for the long term, as well as the short term</c:v>
                </c:pt>
                <c:pt idx="9">
                  <c:v>Understanding how to create change</c:v>
                </c:pt>
                <c:pt idx="10">
                  <c:v>Communicating complex information clearly and effectively to different types of people</c:v>
                </c:pt>
              </c:strCache>
            </c:strRef>
          </c:cat>
          <c:val>
            <c:numRef>
              <c:f>'Da-k'!$B$2:$B$12</c:f>
              <c:numCache>
                <c:formatCode>General</c:formatCode>
                <c:ptCount val="11"/>
                <c:pt idx="0">
                  <c:v>154</c:v>
                </c:pt>
                <c:pt idx="1">
                  <c:v>170</c:v>
                </c:pt>
                <c:pt idx="2">
                  <c:v>211</c:v>
                </c:pt>
                <c:pt idx="3">
                  <c:v>176</c:v>
                </c:pt>
                <c:pt idx="4">
                  <c:v>144</c:v>
                </c:pt>
                <c:pt idx="5">
                  <c:v>164</c:v>
                </c:pt>
                <c:pt idx="6">
                  <c:v>165</c:v>
                </c:pt>
                <c:pt idx="7">
                  <c:v>213</c:v>
                </c:pt>
                <c:pt idx="8">
                  <c:v>248</c:v>
                </c:pt>
                <c:pt idx="9">
                  <c:v>201</c:v>
                </c:pt>
                <c:pt idx="10">
                  <c:v>245</c:v>
                </c:pt>
              </c:numCache>
            </c:numRef>
          </c:val>
          <c:extLst>
            <c:ext xmlns:c16="http://schemas.microsoft.com/office/drawing/2014/chart" uri="{C3380CC4-5D6E-409C-BE32-E72D297353CC}">
              <c16:uniqueId val="{00000000-0782-4005-896E-5208C297C8E6}"/>
            </c:ext>
          </c:extLst>
        </c:ser>
        <c:ser>
          <c:idx val="1"/>
          <c:order val="1"/>
          <c:tx>
            <c:strRef>
              <c:f>'Da-k'!$C$1</c:f>
              <c:strCache>
                <c:ptCount val="1"/>
                <c:pt idx="0">
                  <c:v>Somewhat important</c:v>
                </c:pt>
              </c:strCache>
            </c:strRef>
          </c:tx>
          <c:spPr>
            <a:solidFill>
              <a:srgbClr val="F58D17"/>
            </a:solidFill>
            <a:ln>
              <a:noFill/>
            </a:ln>
            <a:effectLst/>
          </c:spPr>
          <c:invertIfNegative val="0"/>
          <c:cat>
            <c:strRef>
              <c:f>'Da-k'!$A$2:$A$12</c:f>
              <c:strCache>
                <c:ptCount val="11"/>
                <c:pt idx="0">
                  <c:v>The causes of inequality in the world</c:v>
                </c:pt>
                <c:pt idx="1">
                  <c:v>Using resources efficiently to limit the impact on the environment and other people</c:v>
                </c:pt>
                <c:pt idx="2">
                  <c:v>Considering ethical issues linked to your subject</c:v>
                </c:pt>
                <c:pt idx="3">
                  <c:v>Challenging the way we do things now (like business, politics, education)</c:v>
                </c:pt>
                <c:pt idx="4">
                  <c:v>Understanding how human activity is affecting nature</c:v>
                </c:pt>
                <c:pt idx="5">
                  <c:v>Looking at global problems from the perspective of people from around the world</c:v>
                </c:pt>
                <c:pt idx="6">
                  <c:v>Looking at a problem using information from different subjects or disciplines</c:v>
                </c:pt>
                <c:pt idx="7">
                  <c:v>Solving problems by thinking about whole systems – including different connections and interactions</c:v>
                </c:pt>
                <c:pt idx="8">
                  <c:v>Planning for the long term, as well as the short term</c:v>
                </c:pt>
                <c:pt idx="9">
                  <c:v>Understanding how to create change</c:v>
                </c:pt>
                <c:pt idx="10">
                  <c:v>Communicating complex information clearly and effectively to different types of people</c:v>
                </c:pt>
              </c:strCache>
            </c:strRef>
          </c:cat>
          <c:val>
            <c:numRef>
              <c:f>'Da-k'!$C$2:$C$12</c:f>
              <c:numCache>
                <c:formatCode>General</c:formatCode>
                <c:ptCount val="11"/>
                <c:pt idx="0">
                  <c:v>119</c:v>
                </c:pt>
                <c:pt idx="1">
                  <c:v>139</c:v>
                </c:pt>
                <c:pt idx="2">
                  <c:v>110</c:v>
                </c:pt>
                <c:pt idx="3">
                  <c:v>121</c:v>
                </c:pt>
                <c:pt idx="4">
                  <c:v>127</c:v>
                </c:pt>
                <c:pt idx="5">
                  <c:v>132</c:v>
                </c:pt>
                <c:pt idx="6">
                  <c:v>146</c:v>
                </c:pt>
                <c:pt idx="7">
                  <c:v>118</c:v>
                </c:pt>
                <c:pt idx="8">
                  <c:v>84</c:v>
                </c:pt>
                <c:pt idx="9">
                  <c:v>111</c:v>
                </c:pt>
                <c:pt idx="10">
                  <c:v>99</c:v>
                </c:pt>
              </c:numCache>
            </c:numRef>
          </c:val>
          <c:extLst>
            <c:ext xmlns:c16="http://schemas.microsoft.com/office/drawing/2014/chart" uri="{C3380CC4-5D6E-409C-BE32-E72D297353CC}">
              <c16:uniqueId val="{00000001-0782-4005-896E-5208C297C8E6}"/>
            </c:ext>
          </c:extLst>
        </c:ser>
        <c:ser>
          <c:idx val="2"/>
          <c:order val="2"/>
          <c:tx>
            <c:strRef>
              <c:f>'Da-k'!$D$1</c:f>
              <c:strCache>
                <c:ptCount val="1"/>
                <c:pt idx="0">
                  <c:v>Neither important nor unimportant</c:v>
                </c:pt>
              </c:strCache>
            </c:strRef>
          </c:tx>
          <c:spPr>
            <a:solidFill>
              <a:srgbClr val="FFE44D"/>
            </a:solidFill>
            <a:ln>
              <a:noFill/>
            </a:ln>
            <a:effectLst/>
          </c:spPr>
          <c:invertIfNegative val="0"/>
          <c:cat>
            <c:strRef>
              <c:f>'Da-k'!$A$2:$A$12</c:f>
              <c:strCache>
                <c:ptCount val="11"/>
                <c:pt idx="0">
                  <c:v>The causes of inequality in the world</c:v>
                </c:pt>
                <c:pt idx="1">
                  <c:v>Using resources efficiently to limit the impact on the environment and other people</c:v>
                </c:pt>
                <c:pt idx="2">
                  <c:v>Considering ethical issues linked to your subject</c:v>
                </c:pt>
                <c:pt idx="3">
                  <c:v>Challenging the way we do things now (like business, politics, education)</c:v>
                </c:pt>
                <c:pt idx="4">
                  <c:v>Understanding how human activity is affecting nature</c:v>
                </c:pt>
                <c:pt idx="5">
                  <c:v>Looking at global problems from the perspective of people from around the world</c:v>
                </c:pt>
                <c:pt idx="6">
                  <c:v>Looking at a problem using information from different subjects or disciplines</c:v>
                </c:pt>
                <c:pt idx="7">
                  <c:v>Solving problems by thinking about whole systems – including different connections and interactions</c:v>
                </c:pt>
                <c:pt idx="8">
                  <c:v>Planning for the long term, as well as the short term</c:v>
                </c:pt>
                <c:pt idx="9">
                  <c:v>Understanding how to create change</c:v>
                </c:pt>
                <c:pt idx="10">
                  <c:v>Communicating complex information clearly and effectively to different types of people</c:v>
                </c:pt>
              </c:strCache>
            </c:strRef>
          </c:cat>
          <c:val>
            <c:numRef>
              <c:f>'Da-k'!$D$2:$D$12</c:f>
              <c:numCache>
                <c:formatCode>General</c:formatCode>
                <c:ptCount val="11"/>
                <c:pt idx="0">
                  <c:v>49</c:v>
                </c:pt>
                <c:pt idx="1">
                  <c:v>41</c:v>
                </c:pt>
                <c:pt idx="2">
                  <c:v>25</c:v>
                </c:pt>
                <c:pt idx="3">
                  <c:v>44</c:v>
                </c:pt>
                <c:pt idx="4">
                  <c:v>39</c:v>
                </c:pt>
                <c:pt idx="5">
                  <c:v>44</c:v>
                </c:pt>
                <c:pt idx="6">
                  <c:v>42</c:v>
                </c:pt>
                <c:pt idx="7">
                  <c:v>26</c:v>
                </c:pt>
                <c:pt idx="8">
                  <c:v>22</c:v>
                </c:pt>
                <c:pt idx="9">
                  <c:v>36</c:v>
                </c:pt>
                <c:pt idx="10">
                  <c:v>16</c:v>
                </c:pt>
              </c:numCache>
            </c:numRef>
          </c:val>
          <c:extLst>
            <c:ext xmlns:c16="http://schemas.microsoft.com/office/drawing/2014/chart" uri="{C3380CC4-5D6E-409C-BE32-E72D297353CC}">
              <c16:uniqueId val="{00000002-0782-4005-896E-5208C297C8E6}"/>
            </c:ext>
          </c:extLst>
        </c:ser>
        <c:ser>
          <c:idx val="3"/>
          <c:order val="3"/>
          <c:tx>
            <c:strRef>
              <c:f>'Da-k'!$E$1</c:f>
              <c:strCache>
                <c:ptCount val="1"/>
                <c:pt idx="0">
                  <c:v>Not important</c:v>
                </c:pt>
              </c:strCache>
            </c:strRef>
          </c:tx>
          <c:spPr>
            <a:solidFill>
              <a:srgbClr val="94BB54"/>
            </a:solidFill>
            <a:ln>
              <a:noFill/>
            </a:ln>
            <a:effectLst/>
          </c:spPr>
          <c:invertIfNegative val="0"/>
          <c:cat>
            <c:strRef>
              <c:f>'Da-k'!$A$2:$A$12</c:f>
              <c:strCache>
                <c:ptCount val="11"/>
                <c:pt idx="0">
                  <c:v>The causes of inequality in the world</c:v>
                </c:pt>
                <c:pt idx="1">
                  <c:v>Using resources efficiently to limit the impact on the environment and other people</c:v>
                </c:pt>
                <c:pt idx="2">
                  <c:v>Considering ethical issues linked to your subject</c:v>
                </c:pt>
                <c:pt idx="3">
                  <c:v>Challenging the way we do things now (like business, politics, education)</c:v>
                </c:pt>
                <c:pt idx="4">
                  <c:v>Understanding how human activity is affecting nature</c:v>
                </c:pt>
                <c:pt idx="5">
                  <c:v>Looking at global problems from the perspective of people from around the world</c:v>
                </c:pt>
                <c:pt idx="6">
                  <c:v>Looking at a problem using information from different subjects or disciplines</c:v>
                </c:pt>
                <c:pt idx="7">
                  <c:v>Solving problems by thinking about whole systems – including different connections and interactions</c:v>
                </c:pt>
                <c:pt idx="8">
                  <c:v>Planning for the long term, as well as the short term</c:v>
                </c:pt>
                <c:pt idx="9">
                  <c:v>Understanding how to create change</c:v>
                </c:pt>
                <c:pt idx="10">
                  <c:v>Communicating complex information clearly and effectively to different types of people</c:v>
                </c:pt>
              </c:strCache>
            </c:strRef>
          </c:cat>
          <c:val>
            <c:numRef>
              <c:f>'Da-k'!$E$2:$E$12</c:f>
              <c:numCache>
                <c:formatCode>General</c:formatCode>
                <c:ptCount val="11"/>
                <c:pt idx="0">
                  <c:v>23</c:v>
                </c:pt>
                <c:pt idx="1">
                  <c:v>16</c:v>
                </c:pt>
                <c:pt idx="2">
                  <c:v>11</c:v>
                </c:pt>
                <c:pt idx="3">
                  <c:v>20</c:v>
                </c:pt>
                <c:pt idx="4">
                  <c:v>28</c:v>
                </c:pt>
                <c:pt idx="5">
                  <c:v>22</c:v>
                </c:pt>
                <c:pt idx="6">
                  <c:v>10</c:v>
                </c:pt>
                <c:pt idx="7">
                  <c:v>10</c:v>
                </c:pt>
                <c:pt idx="8">
                  <c:v>8</c:v>
                </c:pt>
                <c:pt idx="9">
                  <c:v>13</c:v>
                </c:pt>
                <c:pt idx="10">
                  <c:v>3</c:v>
                </c:pt>
              </c:numCache>
            </c:numRef>
          </c:val>
          <c:extLst>
            <c:ext xmlns:c16="http://schemas.microsoft.com/office/drawing/2014/chart" uri="{C3380CC4-5D6E-409C-BE32-E72D297353CC}">
              <c16:uniqueId val="{00000003-0782-4005-896E-5208C297C8E6}"/>
            </c:ext>
          </c:extLst>
        </c:ser>
        <c:ser>
          <c:idx val="4"/>
          <c:order val="4"/>
          <c:tx>
            <c:strRef>
              <c:f>'Da-k'!$F$1</c:f>
              <c:strCache>
                <c:ptCount val="1"/>
                <c:pt idx="0">
                  <c:v>Not important at all</c:v>
                </c:pt>
              </c:strCache>
            </c:strRef>
          </c:tx>
          <c:spPr>
            <a:solidFill>
              <a:srgbClr val="009A54"/>
            </a:solidFill>
            <a:ln>
              <a:noFill/>
            </a:ln>
            <a:effectLst/>
          </c:spPr>
          <c:invertIfNegative val="0"/>
          <c:cat>
            <c:strRef>
              <c:f>'Da-k'!$A$2:$A$12</c:f>
              <c:strCache>
                <c:ptCount val="11"/>
                <c:pt idx="0">
                  <c:v>The causes of inequality in the world</c:v>
                </c:pt>
                <c:pt idx="1">
                  <c:v>Using resources efficiently to limit the impact on the environment and other people</c:v>
                </c:pt>
                <c:pt idx="2">
                  <c:v>Considering ethical issues linked to your subject</c:v>
                </c:pt>
                <c:pt idx="3">
                  <c:v>Challenging the way we do things now (like business, politics, education)</c:v>
                </c:pt>
                <c:pt idx="4">
                  <c:v>Understanding how human activity is affecting nature</c:v>
                </c:pt>
                <c:pt idx="5">
                  <c:v>Looking at global problems from the perspective of people from around the world</c:v>
                </c:pt>
                <c:pt idx="6">
                  <c:v>Looking at a problem using information from different subjects or disciplines</c:v>
                </c:pt>
                <c:pt idx="7">
                  <c:v>Solving problems by thinking about whole systems – including different connections and interactions</c:v>
                </c:pt>
                <c:pt idx="8">
                  <c:v>Planning for the long term, as well as the short term</c:v>
                </c:pt>
                <c:pt idx="9">
                  <c:v>Understanding how to create change</c:v>
                </c:pt>
                <c:pt idx="10">
                  <c:v>Communicating complex information clearly and effectively to different types of people</c:v>
                </c:pt>
              </c:strCache>
            </c:strRef>
          </c:cat>
          <c:val>
            <c:numRef>
              <c:f>'Da-k'!$F$2:$F$12</c:f>
              <c:numCache>
                <c:formatCode>General</c:formatCode>
                <c:ptCount val="11"/>
                <c:pt idx="0">
                  <c:v>20</c:v>
                </c:pt>
                <c:pt idx="1">
                  <c:v>6</c:v>
                </c:pt>
                <c:pt idx="2">
                  <c:v>12</c:v>
                </c:pt>
                <c:pt idx="3">
                  <c:v>10</c:v>
                </c:pt>
                <c:pt idx="4">
                  <c:v>18</c:v>
                </c:pt>
                <c:pt idx="5">
                  <c:v>9</c:v>
                </c:pt>
                <c:pt idx="6">
                  <c:v>8</c:v>
                </c:pt>
                <c:pt idx="7">
                  <c:v>3</c:v>
                </c:pt>
                <c:pt idx="8">
                  <c:v>9</c:v>
                </c:pt>
                <c:pt idx="9">
                  <c:v>8</c:v>
                </c:pt>
                <c:pt idx="10">
                  <c:v>3</c:v>
                </c:pt>
              </c:numCache>
            </c:numRef>
          </c:val>
          <c:extLst>
            <c:ext xmlns:c16="http://schemas.microsoft.com/office/drawing/2014/chart" uri="{C3380CC4-5D6E-409C-BE32-E72D297353CC}">
              <c16:uniqueId val="{00000004-0782-4005-896E-5208C297C8E6}"/>
            </c:ext>
          </c:extLst>
        </c:ser>
        <c:ser>
          <c:idx val="5"/>
          <c:order val="5"/>
          <c:tx>
            <c:strRef>
              <c:f>'Da-k'!$G$1</c:f>
              <c:strCache>
                <c:ptCount val="1"/>
                <c:pt idx="0">
                  <c:v>Don’t know</c:v>
                </c:pt>
              </c:strCache>
            </c:strRef>
          </c:tx>
          <c:spPr>
            <a:solidFill>
              <a:srgbClr val="A0D9E0"/>
            </a:solidFill>
            <a:ln>
              <a:noFill/>
            </a:ln>
            <a:effectLst/>
          </c:spPr>
          <c:invertIfNegative val="0"/>
          <c:cat>
            <c:strRef>
              <c:f>'Da-k'!$A$2:$A$12</c:f>
              <c:strCache>
                <c:ptCount val="11"/>
                <c:pt idx="0">
                  <c:v>The causes of inequality in the world</c:v>
                </c:pt>
                <c:pt idx="1">
                  <c:v>Using resources efficiently to limit the impact on the environment and other people</c:v>
                </c:pt>
                <c:pt idx="2">
                  <c:v>Considering ethical issues linked to your subject</c:v>
                </c:pt>
                <c:pt idx="3">
                  <c:v>Challenging the way we do things now (like business, politics, education)</c:v>
                </c:pt>
                <c:pt idx="4">
                  <c:v>Understanding how human activity is affecting nature</c:v>
                </c:pt>
                <c:pt idx="5">
                  <c:v>Looking at global problems from the perspective of people from around the world</c:v>
                </c:pt>
                <c:pt idx="6">
                  <c:v>Looking at a problem using information from different subjects or disciplines</c:v>
                </c:pt>
                <c:pt idx="7">
                  <c:v>Solving problems by thinking about whole systems – including different connections and interactions</c:v>
                </c:pt>
                <c:pt idx="8">
                  <c:v>Planning for the long term, as well as the short term</c:v>
                </c:pt>
                <c:pt idx="9">
                  <c:v>Understanding how to create change</c:v>
                </c:pt>
                <c:pt idx="10">
                  <c:v>Communicating complex information clearly and effectively to different types of people</c:v>
                </c:pt>
              </c:strCache>
            </c:strRef>
          </c:cat>
          <c:val>
            <c:numRef>
              <c:f>'Da-k'!$G$2:$G$12</c:f>
              <c:numCache>
                <c:formatCode>General</c:formatCode>
                <c:ptCount val="11"/>
                <c:pt idx="0">
                  <c:v>11</c:v>
                </c:pt>
                <c:pt idx="1">
                  <c:v>6</c:v>
                </c:pt>
                <c:pt idx="2">
                  <c:v>10</c:v>
                </c:pt>
                <c:pt idx="3">
                  <c:v>6</c:v>
                </c:pt>
                <c:pt idx="4">
                  <c:v>19</c:v>
                </c:pt>
                <c:pt idx="5">
                  <c:v>7</c:v>
                </c:pt>
                <c:pt idx="6">
                  <c:v>7</c:v>
                </c:pt>
                <c:pt idx="7">
                  <c:v>8</c:v>
                </c:pt>
                <c:pt idx="8">
                  <c:v>5</c:v>
                </c:pt>
                <c:pt idx="9">
                  <c:v>4</c:v>
                </c:pt>
                <c:pt idx="10">
                  <c:v>11</c:v>
                </c:pt>
              </c:numCache>
            </c:numRef>
          </c:val>
          <c:extLst>
            <c:ext xmlns:c16="http://schemas.microsoft.com/office/drawing/2014/chart" uri="{C3380CC4-5D6E-409C-BE32-E72D297353CC}">
              <c16:uniqueId val="{00000005-0782-4005-896E-5208C297C8E6}"/>
            </c:ext>
          </c:extLst>
        </c:ser>
        <c:ser>
          <c:idx val="6"/>
          <c:order val="6"/>
          <c:tx>
            <c:strRef>
              <c:f>'Da-k'!$H$1</c:f>
              <c:strCache>
                <c:ptCount val="1"/>
                <c:pt idx="0">
                  <c:v>Rather not say</c:v>
                </c:pt>
              </c:strCache>
            </c:strRef>
          </c:tx>
          <c:spPr>
            <a:solidFill>
              <a:srgbClr val="40373F"/>
            </a:solidFill>
            <a:ln>
              <a:noFill/>
            </a:ln>
            <a:effectLst/>
          </c:spPr>
          <c:invertIfNegative val="0"/>
          <c:cat>
            <c:strRef>
              <c:f>'Da-k'!$A$2:$A$12</c:f>
              <c:strCache>
                <c:ptCount val="11"/>
                <c:pt idx="0">
                  <c:v>The causes of inequality in the world</c:v>
                </c:pt>
                <c:pt idx="1">
                  <c:v>Using resources efficiently to limit the impact on the environment and other people</c:v>
                </c:pt>
                <c:pt idx="2">
                  <c:v>Considering ethical issues linked to your subject</c:v>
                </c:pt>
                <c:pt idx="3">
                  <c:v>Challenging the way we do things now (like business, politics, education)</c:v>
                </c:pt>
                <c:pt idx="4">
                  <c:v>Understanding how human activity is affecting nature</c:v>
                </c:pt>
                <c:pt idx="5">
                  <c:v>Looking at global problems from the perspective of people from around the world</c:v>
                </c:pt>
                <c:pt idx="6">
                  <c:v>Looking at a problem using information from different subjects or disciplines</c:v>
                </c:pt>
                <c:pt idx="7">
                  <c:v>Solving problems by thinking about whole systems – including different connections and interactions</c:v>
                </c:pt>
                <c:pt idx="8">
                  <c:v>Planning for the long term, as well as the short term</c:v>
                </c:pt>
                <c:pt idx="9">
                  <c:v>Understanding how to create change</c:v>
                </c:pt>
                <c:pt idx="10">
                  <c:v>Communicating complex information clearly and effectively to different types of people</c:v>
                </c:pt>
              </c:strCache>
            </c:strRef>
          </c:cat>
          <c:val>
            <c:numRef>
              <c:f>'Da-k'!$H$2:$H$12</c:f>
              <c:numCache>
                <c:formatCode>General</c:formatCode>
                <c:ptCount val="11"/>
                <c:pt idx="0">
                  <c:v>3</c:v>
                </c:pt>
                <c:pt idx="1">
                  <c:v>2</c:v>
                </c:pt>
                <c:pt idx="2">
                  <c:v>1</c:v>
                </c:pt>
                <c:pt idx="3">
                  <c:v>2</c:v>
                </c:pt>
                <c:pt idx="4">
                  <c:v>3</c:v>
                </c:pt>
                <c:pt idx="5">
                  <c:v>1</c:v>
                </c:pt>
                <c:pt idx="6">
                  <c:v>2</c:v>
                </c:pt>
                <c:pt idx="7">
                  <c:v>2</c:v>
                </c:pt>
                <c:pt idx="8">
                  <c:v>3</c:v>
                </c:pt>
                <c:pt idx="9">
                  <c:v>1</c:v>
                </c:pt>
                <c:pt idx="10">
                  <c:v>2</c:v>
                </c:pt>
              </c:numCache>
            </c:numRef>
          </c:val>
          <c:extLst>
            <c:ext xmlns:c16="http://schemas.microsoft.com/office/drawing/2014/chart" uri="{C3380CC4-5D6E-409C-BE32-E72D297353CC}">
              <c16:uniqueId val="{00000006-0782-4005-896E-5208C297C8E6}"/>
            </c:ext>
          </c:extLst>
        </c:ser>
        <c:dLbls>
          <c:showLegendKey val="0"/>
          <c:showVal val="0"/>
          <c:showCatName val="0"/>
          <c:showSerName val="0"/>
          <c:showPercent val="0"/>
          <c:showBubbleSize val="0"/>
        </c:dLbls>
        <c:gapWidth val="150"/>
        <c:overlap val="100"/>
        <c:axId val="518678872"/>
        <c:axId val="518679200"/>
      </c:barChart>
      <c:catAx>
        <c:axId val="518678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79200"/>
        <c:crosses val="autoZero"/>
        <c:auto val="1"/>
        <c:lblAlgn val="ctr"/>
        <c:lblOffset val="100"/>
        <c:noMultiLvlLbl val="0"/>
      </c:catAx>
      <c:valAx>
        <c:axId val="518679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7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What place where you have studied acted to reduce it's negative impact on the environment and society the most? </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E935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'G5.a'!$J$7:$J$13</c:f>
              <c:strCache>
                <c:ptCount val="7"/>
                <c:pt idx="0">
                  <c:v>Primary education</c:v>
                </c:pt>
                <c:pt idx="1">
                  <c:v>Secondary education</c:v>
                </c:pt>
                <c:pt idx="2">
                  <c:v>College</c:v>
                </c:pt>
                <c:pt idx="3">
                  <c:v>University</c:v>
                </c:pt>
                <c:pt idx="4">
                  <c:v>Other place of study e.g. training provider, apprenticeship</c:v>
                </c:pt>
                <c:pt idx="5">
                  <c:v>I've not learnt this yet</c:v>
                </c:pt>
                <c:pt idx="6">
                  <c:v>Don't know</c:v>
                </c:pt>
              </c:strCache>
            </c:strRef>
          </c:cat>
          <c:val>
            <c:numRef>
              <c:f>'G5.a'!$L$7:$L$13</c:f>
              <c:numCache>
                <c:formatCode>0%</c:formatCode>
                <c:ptCount val="7"/>
                <c:pt idx="0">
                  <c:v>6.6666666666666666E-2</c:v>
                </c:pt>
                <c:pt idx="1">
                  <c:v>0.17599999999999999</c:v>
                </c:pt>
                <c:pt idx="2">
                  <c:v>0.104</c:v>
                </c:pt>
                <c:pt idx="3">
                  <c:v>0.52266666666666661</c:v>
                </c:pt>
                <c:pt idx="4">
                  <c:v>2.6666666666666668E-2</c:v>
                </c:pt>
                <c:pt idx="5">
                  <c:v>3.2000000000000001E-2</c:v>
                </c:pt>
                <c:pt idx="6">
                  <c:v>7.1999999999999995E-2</c:v>
                </c:pt>
              </c:numCache>
            </c:numRef>
          </c:val>
          <c:extLst>
            <c:ext xmlns:c16="http://schemas.microsoft.com/office/drawing/2014/chart" uri="{C3380CC4-5D6E-409C-BE32-E72D297353CC}">
              <c16:uniqueId val="{00000000-266C-419A-BC9A-33AF35F9532A}"/>
            </c:ext>
          </c:extLst>
        </c:ser>
        <c:dLbls>
          <c:showLegendKey val="0"/>
          <c:showVal val="1"/>
          <c:showCatName val="0"/>
          <c:showSerName val="0"/>
          <c:showPercent val="0"/>
          <c:showBubbleSize val="0"/>
        </c:dLbls>
        <c:gapWidth val="219"/>
        <c:overlap val="-27"/>
        <c:axId val="659690232"/>
        <c:axId val="659689904"/>
      </c:barChart>
      <c:catAx>
        <c:axId val="65969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689904"/>
        <c:crosses val="autoZero"/>
        <c:auto val="1"/>
        <c:lblAlgn val="ctr"/>
        <c:lblOffset val="100"/>
        <c:noMultiLvlLbl val="0"/>
      </c:catAx>
      <c:valAx>
        <c:axId val="659689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690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Which option best describes your course or degree?</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E9354A"/>
            </a:solidFill>
            <a:ln>
              <a:noFill/>
            </a:ln>
            <a:effectLst/>
          </c:spPr>
          <c:invertIfNegative val="0"/>
          <c:cat>
            <c:strRef>
              <c:f>'A7'!$I$7:$I$26</c:f>
              <c:strCache>
                <c:ptCount val="20"/>
                <c:pt idx="0">
                  <c:v>Social sciences</c:v>
                </c:pt>
                <c:pt idx="1">
                  <c:v>Business and administrative studies</c:v>
                </c:pt>
                <c:pt idx="2">
                  <c:v>Other</c:v>
                </c:pt>
                <c:pt idx="3">
                  <c:v>Medicine, dentistry and related subjects</c:v>
                </c:pt>
                <c:pt idx="4">
                  <c:v>Computer sciences</c:v>
                </c:pt>
                <c:pt idx="5">
                  <c:v>Creative arts and design </c:v>
                </c:pt>
                <c:pt idx="6">
                  <c:v>Architecture, building and planning</c:v>
                </c:pt>
                <c:pt idx="7">
                  <c:v>Engineering and technology</c:v>
                </c:pt>
                <c:pt idx="8">
                  <c:v>Biological sciences</c:v>
                </c:pt>
                <c:pt idx="9">
                  <c:v>Humanities</c:v>
                </c:pt>
                <c:pt idx="10">
                  <c:v>Law</c:v>
                </c:pt>
                <c:pt idx="11">
                  <c:v>Education</c:v>
                </c:pt>
                <c:pt idx="12">
                  <c:v>Physical sciences </c:v>
                </c:pt>
                <c:pt idx="13">
                  <c:v>Historical and philosophical studies</c:v>
                </c:pt>
                <c:pt idx="14">
                  <c:v>Languages, literature and culture</c:v>
                </c:pt>
                <c:pt idx="15">
                  <c:v>Agriculture and related subjects</c:v>
                </c:pt>
                <c:pt idx="16">
                  <c:v>Mass communications and documentation </c:v>
                </c:pt>
                <c:pt idx="17">
                  <c:v>Mathematical sciences</c:v>
                </c:pt>
                <c:pt idx="18">
                  <c:v>Leisure, travel and tourism</c:v>
                </c:pt>
                <c:pt idx="19">
                  <c:v>Retail and commercial enterprise</c:v>
                </c:pt>
              </c:strCache>
            </c:strRef>
          </c:cat>
          <c:val>
            <c:numRef>
              <c:f>'A7'!$J$7:$J$26</c:f>
              <c:numCache>
                <c:formatCode>0%</c:formatCode>
                <c:ptCount val="20"/>
                <c:pt idx="0">
                  <c:v>0.13</c:v>
                </c:pt>
                <c:pt idx="1">
                  <c:v>0.12</c:v>
                </c:pt>
                <c:pt idx="2">
                  <c:v>0.12</c:v>
                </c:pt>
                <c:pt idx="3">
                  <c:v>0.1</c:v>
                </c:pt>
                <c:pt idx="4">
                  <c:v>0.09</c:v>
                </c:pt>
                <c:pt idx="5">
                  <c:v>0.09</c:v>
                </c:pt>
                <c:pt idx="6">
                  <c:v>0.08</c:v>
                </c:pt>
                <c:pt idx="7">
                  <c:v>7.0000000000000007E-2</c:v>
                </c:pt>
                <c:pt idx="8">
                  <c:v>0.05</c:v>
                </c:pt>
                <c:pt idx="9">
                  <c:v>0.04</c:v>
                </c:pt>
                <c:pt idx="10">
                  <c:v>0.03</c:v>
                </c:pt>
                <c:pt idx="11">
                  <c:v>0.02</c:v>
                </c:pt>
                <c:pt idx="12">
                  <c:v>0.02</c:v>
                </c:pt>
                <c:pt idx="13">
                  <c:v>0.01</c:v>
                </c:pt>
                <c:pt idx="14">
                  <c:v>0.01</c:v>
                </c:pt>
                <c:pt idx="15">
                  <c:v>0.01</c:v>
                </c:pt>
                <c:pt idx="16">
                  <c:v>0.01</c:v>
                </c:pt>
                <c:pt idx="17" formatCode="General">
                  <c:v>0</c:v>
                </c:pt>
                <c:pt idx="18">
                  <c:v>0</c:v>
                </c:pt>
                <c:pt idx="19">
                  <c:v>0</c:v>
                </c:pt>
              </c:numCache>
            </c:numRef>
          </c:val>
          <c:extLst>
            <c:ext xmlns:c16="http://schemas.microsoft.com/office/drawing/2014/chart" uri="{C3380CC4-5D6E-409C-BE32-E72D297353CC}">
              <c16:uniqueId val="{00000000-2ECC-4886-B999-A7CF8E467796}"/>
            </c:ext>
          </c:extLst>
        </c:ser>
        <c:dLbls>
          <c:showLegendKey val="0"/>
          <c:showVal val="0"/>
          <c:showCatName val="0"/>
          <c:showSerName val="0"/>
          <c:showPercent val="0"/>
          <c:showBubbleSize val="0"/>
        </c:dLbls>
        <c:gapWidth val="182"/>
        <c:axId val="621421104"/>
        <c:axId val="621421432"/>
      </c:barChart>
      <c:catAx>
        <c:axId val="621421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21432"/>
        <c:crosses val="autoZero"/>
        <c:auto val="1"/>
        <c:lblAlgn val="ctr"/>
        <c:lblOffset val="100"/>
        <c:noMultiLvlLbl val="0"/>
      </c:catAx>
      <c:valAx>
        <c:axId val="621421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2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Ethnicity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E9354A"/>
            </a:solidFill>
            <a:ln>
              <a:noFill/>
            </a:ln>
            <a:effectLst/>
          </c:spPr>
          <c:invertIfNegative val="0"/>
          <c:cat>
            <c:strRef>
              <c:f>'H3'!$N$8:$N$25</c:f>
              <c:strCache>
                <c:ptCount val="18"/>
                <c:pt idx="0">
                  <c:v>White – English</c:v>
                </c:pt>
                <c:pt idx="1">
                  <c:v>White – British</c:v>
                </c:pt>
                <c:pt idx="2">
                  <c:v>Any other Asian / Asian British background </c:v>
                </c:pt>
                <c:pt idx="3">
                  <c:v>Any other white background </c:v>
                </c:pt>
                <c:pt idx="4">
                  <c:v>Asian or Asian British – Chinese</c:v>
                </c:pt>
                <c:pt idx="5">
                  <c:v>Asian or Asian British – Indian</c:v>
                </c:pt>
                <c:pt idx="6">
                  <c:v>Black/African/Caribbean/Black British – African</c:v>
                </c:pt>
                <c:pt idx="7">
                  <c:v>I would prefer not to say</c:v>
                </c:pt>
                <c:pt idx="8">
                  <c:v>White – Welsh</c:v>
                </c:pt>
                <c:pt idx="9">
                  <c:v>Arab</c:v>
                </c:pt>
                <c:pt idx="10">
                  <c:v>Mixed / multiple ethnic – White and Asian</c:v>
                </c:pt>
                <c:pt idx="11">
                  <c:v>Asian or Asian British – Bangladeshi</c:v>
                </c:pt>
                <c:pt idx="12">
                  <c:v>Any other ethnic group </c:v>
                </c:pt>
                <c:pt idx="13">
                  <c:v>Any other mixed / multiple ethnic background</c:v>
                </c:pt>
                <c:pt idx="14">
                  <c:v>Mixed / multiple ethnic – White and black African</c:v>
                </c:pt>
                <c:pt idx="15">
                  <c:v>White – Scottish</c:v>
                </c:pt>
                <c:pt idx="16">
                  <c:v>Latin/South/Central American</c:v>
                </c:pt>
                <c:pt idx="17">
                  <c:v>White – Roma</c:v>
                </c:pt>
              </c:strCache>
            </c:strRef>
          </c:cat>
          <c:val>
            <c:numRef>
              <c:f>'H3'!$O$8:$O$25</c:f>
              <c:numCache>
                <c:formatCode>General</c:formatCode>
                <c:ptCount val="18"/>
                <c:pt idx="0">
                  <c:v>38.950276243093924</c:v>
                </c:pt>
                <c:pt idx="1">
                  <c:v>11.325966850828729</c:v>
                </c:pt>
                <c:pt idx="2">
                  <c:v>8.0110497237569067</c:v>
                </c:pt>
                <c:pt idx="3">
                  <c:v>7.4585635359116029</c:v>
                </c:pt>
                <c:pt idx="4">
                  <c:v>6.0773480662983426</c:v>
                </c:pt>
                <c:pt idx="5">
                  <c:v>5.2486187845303869</c:v>
                </c:pt>
                <c:pt idx="6">
                  <c:v>4.972375690607735</c:v>
                </c:pt>
                <c:pt idx="7">
                  <c:v>3.867403314917127</c:v>
                </c:pt>
                <c:pt idx="8">
                  <c:v>3.3149171270718232</c:v>
                </c:pt>
                <c:pt idx="9">
                  <c:v>2.7624309392265194</c:v>
                </c:pt>
                <c:pt idx="10">
                  <c:v>1.6574585635359116</c:v>
                </c:pt>
                <c:pt idx="11">
                  <c:v>1.6574585635359116</c:v>
                </c:pt>
                <c:pt idx="12">
                  <c:v>1.6574585635359116</c:v>
                </c:pt>
                <c:pt idx="13">
                  <c:v>0.82872928176795579</c:v>
                </c:pt>
                <c:pt idx="14">
                  <c:v>0.82872928176795579</c:v>
                </c:pt>
                <c:pt idx="15">
                  <c:v>0.55248618784530379</c:v>
                </c:pt>
                <c:pt idx="16">
                  <c:v>0.55248618784530379</c:v>
                </c:pt>
                <c:pt idx="17">
                  <c:v>0.27624309392265189</c:v>
                </c:pt>
              </c:numCache>
            </c:numRef>
          </c:val>
          <c:extLst>
            <c:ext xmlns:c16="http://schemas.microsoft.com/office/drawing/2014/chart" uri="{C3380CC4-5D6E-409C-BE32-E72D297353CC}">
              <c16:uniqueId val="{00000000-3689-4F0B-B003-A23474EC23AB}"/>
            </c:ext>
          </c:extLst>
        </c:ser>
        <c:dLbls>
          <c:showLegendKey val="0"/>
          <c:showVal val="0"/>
          <c:showCatName val="0"/>
          <c:showSerName val="0"/>
          <c:showPercent val="0"/>
          <c:showBubbleSize val="0"/>
        </c:dLbls>
        <c:gapWidth val="182"/>
        <c:axId val="625689784"/>
        <c:axId val="625690112"/>
      </c:barChart>
      <c:catAx>
        <c:axId val="625689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690112"/>
        <c:crosses val="autoZero"/>
        <c:auto val="1"/>
        <c:lblAlgn val="ctr"/>
        <c:lblOffset val="100"/>
        <c:noMultiLvlLbl val="0"/>
      </c:catAx>
      <c:valAx>
        <c:axId val="625690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689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Students Citizenship</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'H2+2.a'!$O$7</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CFB-42AD-A1AB-3ED560F5E96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CFB-42AD-A1AB-3ED560F5E96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CFB-42AD-A1AB-3ED560F5E96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CFB-42AD-A1AB-3ED560F5E96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CFB-42AD-A1AB-3ED560F5E960}"/>
              </c:ext>
            </c:extLst>
          </c:dPt>
          <c:dLbls>
            <c:dLbl>
              <c:idx val="0"/>
              <c:layout>
                <c:manualLayout>
                  <c:x val="-4.0902296376392144E-2"/>
                  <c:y val="0.1503000713032615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FB-42AD-A1AB-3ED560F5E960}"/>
                </c:ext>
              </c:extLst>
            </c:dLbl>
            <c:dLbl>
              <c:idx val="2"/>
              <c:layout>
                <c:manualLayout>
                  <c:x val="6.0468372363719554E-2"/>
                  <c:y val="0.1244300582678355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CFB-42AD-A1AB-3ED560F5E960}"/>
                </c:ext>
              </c:extLst>
            </c:dLbl>
            <c:dLbl>
              <c:idx val="3"/>
              <c:layout>
                <c:manualLayout>
                  <c:x val="1.8199967383432485E-2"/>
                  <c:y val="9.92927251298835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CFB-42AD-A1AB-3ED560F5E960}"/>
                </c:ext>
              </c:extLst>
            </c:dLbl>
            <c:dLbl>
              <c:idx val="4"/>
              <c:layout>
                <c:manualLayout>
                  <c:x val="1.7315571473951914E-2"/>
                  <c:y val="9.847408837292939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CFB-42AD-A1AB-3ED560F5E96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'H2+2.a'!$N$8:$N$12</c:f>
              <c:strCache>
                <c:ptCount val="5"/>
                <c:pt idx="0">
                  <c:v>I am an international student from within the EU studying in the UK</c:v>
                </c:pt>
                <c:pt idx="1">
                  <c:v>I am a UK citizen studying in the UK</c:v>
                </c:pt>
                <c:pt idx="2">
                  <c:v>I am an international student from within the EU studying in the UK</c:v>
                </c:pt>
                <c:pt idx="3">
                  <c:v>Other</c:v>
                </c:pt>
                <c:pt idx="4">
                  <c:v>I would prefer not say</c:v>
                </c:pt>
              </c:strCache>
            </c:strRef>
          </c:cat>
          <c:val>
            <c:numRef>
              <c:f>'H2+2.a'!$O$8:$O$12</c:f>
              <c:numCache>
                <c:formatCode>General</c:formatCode>
                <c:ptCount val="5"/>
                <c:pt idx="0">
                  <c:v>8.0996884735202492</c:v>
                </c:pt>
                <c:pt idx="1">
                  <c:v>79.43925233644859</c:v>
                </c:pt>
                <c:pt idx="2">
                  <c:v>8.0996884735202492</c:v>
                </c:pt>
                <c:pt idx="3">
                  <c:v>2.1806853582554515</c:v>
                </c:pt>
                <c:pt idx="4">
                  <c:v>2.1806853582554515</c:v>
                </c:pt>
              </c:numCache>
            </c:numRef>
          </c:val>
          <c:extLst>
            <c:ext xmlns:c16="http://schemas.microsoft.com/office/drawing/2014/chart" uri="{C3380CC4-5D6E-409C-BE32-E72D297353CC}">
              <c16:uniqueId val="{0000000A-ECFB-42AD-A1AB-3ED560F5E96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Student</a:t>
            </a:r>
            <a:r>
              <a:rPr lang="en-GB" baseline="0"/>
              <a:t> Citizenship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Gender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'H1'!$Q$7</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66C-439E-961F-93543FDD2E0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66C-439E-961F-93543FDD2E0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66C-439E-961F-93543FDD2E0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66C-439E-961F-93543FDD2E06}"/>
              </c:ext>
            </c:extLst>
          </c:dPt>
          <c:dLbls>
            <c:dLbl>
              <c:idx val="0"/>
              <c:layout>
                <c:manualLayout>
                  <c:x val="-0.11231718781546544"/>
                  <c:y val="-8.457454138045630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6C-439E-961F-93543FDD2E06}"/>
                </c:ext>
              </c:extLst>
            </c:dLbl>
            <c:dLbl>
              <c:idx val="1"/>
              <c:layout>
                <c:manualLayout>
                  <c:x val="0.13221485084797094"/>
                  <c:y val="3.23174910815847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6C-439E-961F-93543FDD2E06}"/>
                </c:ext>
              </c:extLst>
            </c:dLbl>
            <c:dLbl>
              <c:idx val="2"/>
              <c:layout>
                <c:manualLayout>
                  <c:x val="3.7620823238441348E-2"/>
                  <c:y val="0.1103120837434918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6C-439E-961F-93543FDD2E06}"/>
                </c:ext>
              </c:extLst>
            </c:dLbl>
            <c:dLbl>
              <c:idx val="3"/>
              <c:layout>
                <c:manualLayout>
                  <c:x val="1.2357094185342216E-2"/>
                  <c:y val="0.1072317292944612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66C-439E-961F-93543FDD2E0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'H1'!$P$8:$P$11</c:f>
              <c:strCache>
                <c:ptCount val="4"/>
                <c:pt idx="0">
                  <c:v>Woman</c:v>
                </c:pt>
                <c:pt idx="1">
                  <c:v>Man</c:v>
                </c:pt>
                <c:pt idx="2">
                  <c:v>Non-binary</c:v>
                </c:pt>
                <c:pt idx="3">
                  <c:v>Rather not say</c:v>
                </c:pt>
              </c:strCache>
            </c:strRef>
          </c:cat>
          <c:val>
            <c:numRef>
              <c:f>'H1'!$Q$8:$Q$11</c:f>
              <c:numCache>
                <c:formatCode>General</c:formatCode>
                <c:ptCount val="4"/>
                <c:pt idx="0">
                  <c:v>64.736842105263165</c:v>
                </c:pt>
                <c:pt idx="1">
                  <c:v>28.684210526315791</c:v>
                </c:pt>
                <c:pt idx="2">
                  <c:v>4.2105263157894735</c:v>
                </c:pt>
                <c:pt idx="3">
                  <c:v>2.3684210526315792</c:v>
                </c:pt>
              </c:numCache>
            </c:numRef>
          </c:val>
          <c:extLst>
            <c:ext xmlns:c16="http://schemas.microsoft.com/office/drawing/2014/chart" uri="{C3380CC4-5D6E-409C-BE32-E72D297353CC}">
              <c16:uniqueId val="{00000008-566C-439E-961F-93543FDD2E0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How important were the following when choosing where to apply?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'Ba-l'!$B$1</c:f>
              <c:strCache>
                <c:ptCount val="1"/>
                <c:pt idx="0">
                  <c:v>Very Important </c:v>
                </c:pt>
              </c:strCache>
            </c:strRef>
          </c:tx>
          <c:spPr>
            <a:solidFill>
              <a:srgbClr val="E9354A"/>
            </a:solidFill>
            <a:ln>
              <a:noFill/>
            </a:ln>
            <a:effectLst/>
          </c:spPr>
          <c:invertIfNegative val="0"/>
          <c:cat>
            <c:strRef>
              <c:f>'Ba-l'!$A$2:$A$13</c:f>
              <c:strCache>
                <c:ptCount val="12"/>
                <c:pt idx="0">
                  <c:v>Employment prospects after completing the course</c:v>
                </c:pt>
                <c:pt idx="1">
                  <c:v>Reputation of the course</c:v>
                </c:pt>
                <c:pt idx="2">
                  <c:v>The teaching methods</c:v>
                </c:pt>
                <c:pt idx="3">
                  <c:v>The entry requirements</c:v>
                </c:pt>
                <c:pt idx="4">
                  <c:v>The reputation of the place of study</c:v>
                </c:pt>
                <c:pt idx="5">
                  <c:v>Attractiveness of location</c:v>
                </c:pt>
                <c:pt idx="6">
                  <c:v>How close the place of study was to my home</c:v>
                </c:pt>
                <c:pt idx="7">
                  <c:v>How seriously the place of study takes environmental issues</c:v>
                </c:pt>
                <c:pt idx="8">
                  <c:v>The position of the course in league tables</c:v>
                </c:pt>
                <c:pt idx="9">
                  <c:v>How seriously the place of study takes global development issues</c:v>
                </c:pt>
                <c:pt idx="10">
                  <c:v>The position of the place of study in league tables</c:v>
                </c:pt>
                <c:pt idx="11">
                  <c:v>Nightlife</c:v>
                </c:pt>
              </c:strCache>
            </c:strRef>
          </c:cat>
          <c:val>
            <c:numRef>
              <c:f>'Ba-l'!$B$2:$B$13</c:f>
              <c:numCache>
                <c:formatCode>0</c:formatCode>
                <c:ptCount val="12"/>
                <c:pt idx="0">
                  <c:v>243</c:v>
                </c:pt>
                <c:pt idx="1">
                  <c:v>197</c:v>
                </c:pt>
                <c:pt idx="2">
                  <c:v>191</c:v>
                </c:pt>
                <c:pt idx="3">
                  <c:v>160</c:v>
                </c:pt>
                <c:pt idx="4">
                  <c:v>153</c:v>
                </c:pt>
                <c:pt idx="5">
                  <c:v>132</c:v>
                </c:pt>
                <c:pt idx="6">
                  <c:v>115</c:v>
                </c:pt>
                <c:pt idx="7">
                  <c:v>94</c:v>
                </c:pt>
                <c:pt idx="8">
                  <c:v>90</c:v>
                </c:pt>
                <c:pt idx="9">
                  <c:v>81</c:v>
                </c:pt>
                <c:pt idx="10">
                  <c:v>73</c:v>
                </c:pt>
                <c:pt idx="11">
                  <c:v>26</c:v>
                </c:pt>
              </c:numCache>
            </c:numRef>
          </c:val>
          <c:extLst>
            <c:ext xmlns:c16="http://schemas.microsoft.com/office/drawing/2014/chart" uri="{C3380CC4-5D6E-409C-BE32-E72D297353CC}">
              <c16:uniqueId val="{00000000-F65F-4BD0-9560-31847B8768A5}"/>
            </c:ext>
          </c:extLst>
        </c:ser>
        <c:ser>
          <c:idx val="1"/>
          <c:order val="1"/>
          <c:tx>
            <c:strRef>
              <c:f>'Ba-l'!$C$1</c:f>
              <c:strCache>
                <c:ptCount val="1"/>
                <c:pt idx="0">
                  <c:v>Somewhat Important</c:v>
                </c:pt>
              </c:strCache>
            </c:strRef>
          </c:tx>
          <c:spPr>
            <a:solidFill>
              <a:srgbClr val="FFE44D"/>
            </a:solidFill>
            <a:ln>
              <a:noFill/>
            </a:ln>
            <a:effectLst/>
          </c:spPr>
          <c:invertIfNegative val="0"/>
          <c:cat>
            <c:strRef>
              <c:f>'Ba-l'!$A$2:$A$13</c:f>
              <c:strCache>
                <c:ptCount val="12"/>
                <c:pt idx="0">
                  <c:v>Employment prospects after completing the course</c:v>
                </c:pt>
                <c:pt idx="1">
                  <c:v>Reputation of the course</c:v>
                </c:pt>
                <c:pt idx="2">
                  <c:v>The teaching methods</c:v>
                </c:pt>
                <c:pt idx="3">
                  <c:v>The entry requirements</c:v>
                </c:pt>
                <c:pt idx="4">
                  <c:v>The reputation of the place of study</c:v>
                </c:pt>
                <c:pt idx="5">
                  <c:v>Attractiveness of location</c:v>
                </c:pt>
                <c:pt idx="6">
                  <c:v>How close the place of study was to my home</c:v>
                </c:pt>
                <c:pt idx="7">
                  <c:v>How seriously the place of study takes environmental issues</c:v>
                </c:pt>
                <c:pt idx="8">
                  <c:v>The position of the course in league tables</c:v>
                </c:pt>
                <c:pt idx="9">
                  <c:v>How seriously the place of study takes global development issues</c:v>
                </c:pt>
                <c:pt idx="10">
                  <c:v>The position of the place of study in league tables</c:v>
                </c:pt>
                <c:pt idx="11">
                  <c:v>Nightlife</c:v>
                </c:pt>
              </c:strCache>
            </c:strRef>
          </c:cat>
          <c:val>
            <c:numRef>
              <c:f>'Ba-l'!$C$2:$C$13</c:f>
              <c:numCache>
                <c:formatCode>General</c:formatCode>
                <c:ptCount val="12"/>
                <c:pt idx="0">
                  <c:v>105</c:v>
                </c:pt>
                <c:pt idx="1">
                  <c:v>135</c:v>
                </c:pt>
                <c:pt idx="2">
                  <c:v>133</c:v>
                </c:pt>
                <c:pt idx="3">
                  <c:v>141</c:v>
                </c:pt>
                <c:pt idx="4">
                  <c:v>158</c:v>
                </c:pt>
                <c:pt idx="5">
                  <c:v>162</c:v>
                </c:pt>
                <c:pt idx="6">
                  <c:v>122</c:v>
                </c:pt>
                <c:pt idx="7">
                  <c:v>128</c:v>
                </c:pt>
                <c:pt idx="8" formatCode="0">
                  <c:v>159</c:v>
                </c:pt>
                <c:pt idx="9">
                  <c:v>134</c:v>
                </c:pt>
                <c:pt idx="10">
                  <c:v>164</c:v>
                </c:pt>
                <c:pt idx="11">
                  <c:v>129</c:v>
                </c:pt>
              </c:numCache>
            </c:numRef>
          </c:val>
          <c:extLst>
            <c:ext xmlns:c16="http://schemas.microsoft.com/office/drawing/2014/chart" uri="{C3380CC4-5D6E-409C-BE32-E72D297353CC}">
              <c16:uniqueId val="{00000001-F65F-4BD0-9560-31847B8768A5}"/>
            </c:ext>
          </c:extLst>
        </c:ser>
        <c:ser>
          <c:idx val="2"/>
          <c:order val="2"/>
          <c:tx>
            <c:strRef>
              <c:f>'Ba-l'!$D$1</c:f>
              <c:strCache>
                <c:ptCount val="1"/>
                <c:pt idx="0">
                  <c:v>Neither Important nor Unimportant</c:v>
                </c:pt>
              </c:strCache>
            </c:strRef>
          </c:tx>
          <c:spPr>
            <a:solidFill>
              <a:srgbClr val="F58D17"/>
            </a:solidFill>
            <a:ln>
              <a:noFill/>
            </a:ln>
            <a:effectLst/>
          </c:spPr>
          <c:invertIfNegative val="0"/>
          <c:cat>
            <c:strRef>
              <c:f>'Ba-l'!$A$2:$A$13</c:f>
              <c:strCache>
                <c:ptCount val="12"/>
                <c:pt idx="0">
                  <c:v>Employment prospects after completing the course</c:v>
                </c:pt>
                <c:pt idx="1">
                  <c:v>Reputation of the course</c:v>
                </c:pt>
                <c:pt idx="2">
                  <c:v>The teaching methods</c:v>
                </c:pt>
                <c:pt idx="3">
                  <c:v>The entry requirements</c:v>
                </c:pt>
                <c:pt idx="4">
                  <c:v>The reputation of the place of study</c:v>
                </c:pt>
                <c:pt idx="5">
                  <c:v>Attractiveness of location</c:v>
                </c:pt>
                <c:pt idx="6">
                  <c:v>How close the place of study was to my home</c:v>
                </c:pt>
                <c:pt idx="7">
                  <c:v>How seriously the place of study takes environmental issues</c:v>
                </c:pt>
                <c:pt idx="8">
                  <c:v>The position of the course in league tables</c:v>
                </c:pt>
                <c:pt idx="9">
                  <c:v>How seriously the place of study takes global development issues</c:v>
                </c:pt>
                <c:pt idx="10">
                  <c:v>The position of the place of study in league tables</c:v>
                </c:pt>
                <c:pt idx="11">
                  <c:v>Nightlife</c:v>
                </c:pt>
              </c:strCache>
            </c:strRef>
          </c:cat>
          <c:val>
            <c:numRef>
              <c:f>'Ba-l'!$D$2:$D$13</c:f>
              <c:numCache>
                <c:formatCode>General</c:formatCode>
                <c:ptCount val="12"/>
                <c:pt idx="0">
                  <c:v>23</c:v>
                </c:pt>
                <c:pt idx="1">
                  <c:v>25</c:v>
                </c:pt>
                <c:pt idx="2">
                  <c:v>40</c:v>
                </c:pt>
                <c:pt idx="3">
                  <c:v>51</c:v>
                </c:pt>
                <c:pt idx="4">
                  <c:v>42</c:v>
                </c:pt>
                <c:pt idx="5">
                  <c:v>47</c:v>
                </c:pt>
                <c:pt idx="6">
                  <c:v>38</c:v>
                </c:pt>
                <c:pt idx="7">
                  <c:v>83</c:v>
                </c:pt>
                <c:pt idx="8">
                  <c:v>68</c:v>
                </c:pt>
                <c:pt idx="9">
                  <c:v>88</c:v>
                </c:pt>
                <c:pt idx="10">
                  <c:v>84</c:v>
                </c:pt>
                <c:pt idx="11">
                  <c:v>77</c:v>
                </c:pt>
              </c:numCache>
            </c:numRef>
          </c:val>
          <c:extLst>
            <c:ext xmlns:c16="http://schemas.microsoft.com/office/drawing/2014/chart" uri="{C3380CC4-5D6E-409C-BE32-E72D297353CC}">
              <c16:uniqueId val="{00000002-F65F-4BD0-9560-31847B8768A5}"/>
            </c:ext>
          </c:extLst>
        </c:ser>
        <c:ser>
          <c:idx val="3"/>
          <c:order val="3"/>
          <c:tx>
            <c:strRef>
              <c:f>'Ba-l'!$E$1</c:f>
              <c:strCache>
                <c:ptCount val="1"/>
                <c:pt idx="0">
                  <c:v>Somewhat unimportant</c:v>
                </c:pt>
              </c:strCache>
            </c:strRef>
          </c:tx>
          <c:spPr>
            <a:solidFill>
              <a:srgbClr val="A0D9E0"/>
            </a:solidFill>
            <a:ln>
              <a:noFill/>
            </a:ln>
            <a:effectLst/>
          </c:spPr>
          <c:invertIfNegative val="0"/>
          <c:cat>
            <c:strRef>
              <c:f>'Ba-l'!$A$2:$A$13</c:f>
              <c:strCache>
                <c:ptCount val="12"/>
                <c:pt idx="0">
                  <c:v>Employment prospects after completing the course</c:v>
                </c:pt>
                <c:pt idx="1">
                  <c:v>Reputation of the course</c:v>
                </c:pt>
                <c:pt idx="2">
                  <c:v>The teaching methods</c:v>
                </c:pt>
                <c:pt idx="3">
                  <c:v>The entry requirements</c:v>
                </c:pt>
                <c:pt idx="4">
                  <c:v>The reputation of the place of study</c:v>
                </c:pt>
                <c:pt idx="5">
                  <c:v>Attractiveness of location</c:v>
                </c:pt>
                <c:pt idx="6">
                  <c:v>How close the place of study was to my home</c:v>
                </c:pt>
                <c:pt idx="7">
                  <c:v>How seriously the place of study takes environmental issues</c:v>
                </c:pt>
                <c:pt idx="8">
                  <c:v>The position of the course in league tables</c:v>
                </c:pt>
                <c:pt idx="9">
                  <c:v>How seriously the place of study takes global development issues</c:v>
                </c:pt>
                <c:pt idx="10">
                  <c:v>The position of the place of study in league tables</c:v>
                </c:pt>
                <c:pt idx="11">
                  <c:v>Nightlife</c:v>
                </c:pt>
              </c:strCache>
            </c:strRef>
          </c:cat>
          <c:val>
            <c:numRef>
              <c:f>'Ba-l'!$E$2:$E$13</c:f>
              <c:numCache>
                <c:formatCode>General</c:formatCode>
                <c:ptCount val="12"/>
                <c:pt idx="0">
                  <c:v>7</c:v>
                </c:pt>
                <c:pt idx="1">
                  <c:v>11</c:v>
                </c:pt>
                <c:pt idx="2">
                  <c:v>10</c:v>
                </c:pt>
                <c:pt idx="3">
                  <c:v>20</c:v>
                </c:pt>
                <c:pt idx="4">
                  <c:v>21</c:v>
                </c:pt>
                <c:pt idx="5">
                  <c:v>26</c:v>
                </c:pt>
                <c:pt idx="6">
                  <c:v>64</c:v>
                </c:pt>
                <c:pt idx="7">
                  <c:v>38</c:v>
                </c:pt>
                <c:pt idx="8">
                  <c:v>32</c:v>
                </c:pt>
                <c:pt idx="9">
                  <c:v>36</c:v>
                </c:pt>
                <c:pt idx="10">
                  <c:v>35</c:v>
                </c:pt>
                <c:pt idx="11">
                  <c:v>38</c:v>
                </c:pt>
              </c:numCache>
            </c:numRef>
          </c:val>
          <c:extLst>
            <c:ext xmlns:c16="http://schemas.microsoft.com/office/drawing/2014/chart" uri="{C3380CC4-5D6E-409C-BE32-E72D297353CC}">
              <c16:uniqueId val="{00000003-F65F-4BD0-9560-31847B8768A5}"/>
            </c:ext>
          </c:extLst>
        </c:ser>
        <c:ser>
          <c:idx val="4"/>
          <c:order val="4"/>
          <c:tx>
            <c:strRef>
              <c:f>'Ba-l'!$F$1</c:f>
              <c:strCache>
                <c:ptCount val="1"/>
                <c:pt idx="0">
                  <c:v>Very unimportant </c:v>
                </c:pt>
              </c:strCache>
            </c:strRef>
          </c:tx>
          <c:spPr>
            <a:solidFill>
              <a:srgbClr val="009A54"/>
            </a:solidFill>
            <a:ln>
              <a:noFill/>
            </a:ln>
            <a:effectLst/>
          </c:spPr>
          <c:invertIfNegative val="0"/>
          <c:cat>
            <c:strRef>
              <c:f>'Ba-l'!$A$2:$A$13</c:f>
              <c:strCache>
                <c:ptCount val="12"/>
                <c:pt idx="0">
                  <c:v>Employment prospects after completing the course</c:v>
                </c:pt>
                <c:pt idx="1">
                  <c:v>Reputation of the course</c:v>
                </c:pt>
                <c:pt idx="2">
                  <c:v>The teaching methods</c:v>
                </c:pt>
                <c:pt idx="3">
                  <c:v>The entry requirements</c:v>
                </c:pt>
                <c:pt idx="4">
                  <c:v>The reputation of the place of study</c:v>
                </c:pt>
                <c:pt idx="5">
                  <c:v>Attractiveness of location</c:v>
                </c:pt>
                <c:pt idx="6">
                  <c:v>How close the place of study was to my home</c:v>
                </c:pt>
                <c:pt idx="7">
                  <c:v>How seriously the place of study takes environmental issues</c:v>
                </c:pt>
                <c:pt idx="8">
                  <c:v>The position of the course in league tables</c:v>
                </c:pt>
                <c:pt idx="9">
                  <c:v>How seriously the place of study takes global development issues</c:v>
                </c:pt>
                <c:pt idx="10">
                  <c:v>The position of the place of study in league tables</c:v>
                </c:pt>
                <c:pt idx="11">
                  <c:v>Nightlife</c:v>
                </c:pt>
              </c:strCache>
            </c:strRef>
          </c:cat>
          <c:val>
            <c:numRef>
              <c:f>'Ba-l'!$F$2:$F$13</c:f>
              <c:numCache>
                <c:formatCode>General</c:formatCode>
                <c:ptCount val="12"/>
                <c:pt idx="0">
                  <c:v>3</c:v>
                </c:pt>
                <c:pt idx="1">
                  <c:v>6</c:v>
                </c:pt>
                <c:pt idx="2">
                  <c:v>4</c:v>
                </c:pt>
                <c:pt idx="3">
                  <c:v>10</c:v>
                </c:pt>
                <c:pt idx="4">
                  <c:v>6</c:v>
                </c:pt>
                <c:pt idx="5">
                  <c:v>14</c:v>
                </c:pt>
                <c:pt idx="6">
                  <c:v>41</c:v>
                </c:pt>
                <c:pt idx="7">
                  <c:v>32</c:v>
                </c:pt>
                <c:pt idx="8">
                  <c:v>17</c:v>
                </c:pt>
                <c:pt idx="9">
                  <c:v>30</c:v>
                </c:pt>
                <c:pt idx="10">
                  <c:v>14</c:v>
                </c:pt>
                <c:pt idx="11">
                  <c:v>101</c:v>
                </c:pt>
              </c:numCache>
            </c:numRef>
          </c:val>
          <c:extLst>
            <c:ext xmlns:c16="http://schemas.microsoft.com/office/drawing/2014/chart" uri="{C3380CC4-5D6E-409C-BE32-E72D297353CC}">
              <c16:uniqueId val="{00000004-F65F-4BD0-9560-31847B8768A5}"/>
            </c:ext>
          </c:extLst>
        </c:ser>
        <c:ser>
          <c:idx val="5"/>
          <c:order val="5"/>
          <c:tx>
            <c:strRef>
              <c:f>'Ba-l'!$G$1</c:f>
              <c:strCache>
                <c:ptCount val="1"/>
                <c:pt idx="0">
                  <c:v>Don’t know</c:v>
                </c:pt>
              </c:strCache>
            </c:strRef>
          </c:tx>
          <c:spPr>
            <a:solidFill>
              <a:srgbClr val="94BB54"/>
            </a:solidFill>
            <a:ln>
              <a:noFill/>
            </a:ln>
            <a:effectLst/>
          </c:spPr>
          <c:invertIfNegative val="0"/>
          <c:cat>
            <c:strRef>
              <c:f>'Ba-l'!$A$2:$A$13</c:f>
              <c:strCache>
                <c:ptCount val="12"/>
                <c:pt idx="0">
                  <c:v>Employment prospects after completing the course</c:v>
                </c:pt>
                <c:pt idx="1">
                  <c:v>Reputation of the course</c:v>
                </c:pt>
                <c:pt idx="2">
                  <c:v>The teaching methods</c:v>
                </c:pt>
                <c:pt idx="3">
                  <c:v>The entry requirements</c:v>
                </c:pt>
                <c:pt idx="4">
                  <c:v>The reputation of the place of study</c:v>
                </c:pt>
                <c:pt idx="5">
                  <c:v>Attractiveness of location</c:v>
                </c:pt>
                <c:pt idx="6">
                  <c:v>How close the place of study was to my home</c:v>
                </c:pt>
                <c:pt idx="7">
                  <c:v>How seriously the place of study takes environmental issues</c:v>
                </c:pt>
                <c:pt idx="8">
                  <c:v>The position of the course in league tables</c:v>
                </c:pt>
                <c:pt idx="9">
                  <c:v>How seriously the place of study takes global development issues</c:v>
                </c:pt>
                <c:pt idx="10">
                  <c:v>The position of the place of study in league tables</c:v>
                </c:pt>
                <c:pt idx="11">
                  <c:v>Nightlife</c:v>
                </c:pt>
              </c:strCache>
            </c:strRef>
          </c:cat>
          <c:val>
            <c:numRef>
              <c:f>'Ba-l'!$G$2:$G$13</c:f>
              <c:numCache>
                <c:formatCode>General</c:formatCode>
                <c:ptCount val="12"/>
                <c:pt idx="0">
                  <c:v>2</c:v>
                </c:pt>
                <c:pt idx="1">
                  <c:v>6</c:v>
                </c:pt>
                <c:pt idx="2">
                  <c:v>6</c:v>
                </c:pt>
                <c:pt idx="3">
                  <c:v>1</c:v>
                </c:pt>
                <c:pt idx="4">
                  <c:v>2</c:v>
                </c:pt>
                <c:pt idx="5">
                  <c:v>2</c:v>
                </c:pt>
                <c:pt idx="6">
                  <c:v>3</c:v>
                </c:pt>
                <c:pt idx="7">
                  <c:v>8</c:v>
                </c:pt>
                <c:pt idx="8">
                  <c:v>16</c:v>
                </c:pt>
                <c:pt idx="9">
                  <c:v>14</c:v>
                </c:pt>
                <c:pt idx="10">
                  <c:v>13</c:v>
                </c:pt>
                <c:pt idx="11">
                  <c:v>7</c:v>
                </c:pt>
              </c:numCache>
            </c:numRef>
          </c:val>
          <c:extLst>
            <c:ext xmlns:c16="http://schemas.microsoft.com/office/drawing/2014/chart" uri="{C3380CC4-5D6E-409C-BE32-E72D297353CC}">
              <c16:uniqueId val="{00000005-F65F-4BD0-9560-31847B8768A5}"/>
            </c:ext>
          </c:extLst>
        </c:ser>
        <c:ser>
          <c:idx val="6"/>
          <c:order val="6"/>
          <c:tx>
            <c:strRef>
              <c:f>'Ba-l'!$H$1</c:f>
              <c:strCache>
                <c:ptCount val="1"/>
                <c:pt idx="0">
                  <c:v>Rather not say</c:v>
                </c:pt>
              </c:strCache>
            </c:strRef>
          </c:tx>
          <c:spPr>
            <a:solidFill>
              <a:srgbClr val="40373F"/>
            </a:solidFill>
            <a:ln>
              <a:noFill/>
            </a:ln>
            <a:effectLst/>
          </c:spPr>
          <c:invertIfNegative val="0"/>
          <c:cat>
            <c:strRef>
              <c:f>'Ba-l'!$A$2:$A$13</c:f>
              <c:strCache>
                <c:ptCount val="12"/>
                <c:pt idx="0">
                  <c:v>Employment prospects after completing the course</c:v>
                </c:pt>
                <c:pt idx="1">
                  <c:v>Reputation of the course</c:v>
                </c:pt>
                <c:pt idx="2">
                  <c:v>The teaching methods</c:v>
                </c:pt>
                <c:pt idx="3">
                  <c:v>The entry requirements</c:v>
                </c:pt>
                <c:pt idx="4">
                  <c:v>The reputation of the place of study</c:v>
                </c:pt>
                <c:pt idx="5">
                  <c:v>Attractiveness of location</c:v>
                </c:pt>
                <c:pt idx="6">
                  <c:v>How close the place of study was to my home</c:v>
                </c:pt>
                <c:pt idx="7">
                  <c:v>How seriously the place of study takes environmental issues</c:v>
                </c:pt>
                <c:pt idx="8">
                  <c:v>The position of the course in league tables</c:v>
                </c:pt>
                <c:pt idx="9">
                  <c:v>How seriously the place of study takes global development issues</c:v>
                </c:pt>
                <c:pt idx="10">
                  <c:v>The position of the place of study in league tables</c:v>
                </c:pt>
                <c:pt idx="11">
                  <c:v>Nightlife</c:v>
                </c:pt>
              </c:strCache>
            </c:strRef>
          </c:cat>
          <c:val>
            <c:numRef>
              <c:f>'Ba-l'!$H$2:$H$13</c:f>
              <c:numCache>
                <c:formatCode>General</c:formatCode>
                <c:ptCount val="12"/>
                <c:pt idx="0">
                  <c:v>1</c:v>
                </c:pt>
                <c:pt idx="1">
                  <c:v>2</c:v>
                </c:pt>
                <c:pt idx="2">
                  <c:v>1</c:v>
                </c:pt>
                <c:pt idx="3">
                  <c:v>1</c:v>
                </c:pt>
                <c:pt idx="4">
                  <c:v>1</c:v>
                </c:pt>
                <c:pt idx="5">
                  <c:v>2</c:v>
                </c:pt>
                <c:pt idx="6">
                  <c:v>2</c:v>
                </c:pt>
                <c:pt idx="7">
                  <c:v>0</c:v>
                </c:pt>
                <c:pt idx="8">
                  <c:v>2</c:v>
                </c:pt>
                <c:pt idx="9">
                  <c:v>1</c:v>
                </c:pt>
                <c:pt idx="10">
                  <c:v>2</c:v>
                </c:pt>
                <c:pt idx="11">
                  <c:v>6</c:v>
                </c:pt>
              </c:numCache>
            </c:numRef>
          </c:val>
          <c:extLst>
            <c:ext xmlns:c16="http://schemas.microsoft.com/office/drawing/2014/chart" uri="{C3380CC4-5D6E-409C-BE32-E72D297353CC}">
              <c16:uniqueId val="{00000006-F65F-4BD0-9560-31847B8768A5}"/>
            </c:ext>
          </c:extLst>
        </c:ser>
        <c:dLbls>
          <c:showLegendKey val="0"/>
          <c:showVal val="0"/>
          <c:showCatName val="0"/>
          <c:showSerName val="0"/>
          <c:showPercent val="0"/>
          <c:showBubbleSize val="0"/>
        </c:dLbls>
        <c:gapWidth val="150"/>
        <c:overlap val="100"/>
        <c:axId val="720506960"/>
        <c:axId val="720508272"/>
      </c:barChart>
      <c:catAx>
        <c:axId val="720506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508272"/>
        <c:crosses val="autoZero"/>
        <c:auto val="1"/>
        <c:lblAlgn val="ctr"/>
        <c:lblOffset val="100"/>
        <c:noMultiLvlLbl val="0"/>
      </c:catAx>
      <c:valAx>
        <c:axId val="720508272"/>
        <c:scaling>
          <c:orientation val="minMax"/>
          <c:max val="384"/>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50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t>What were the main reasons for taking the course(s)/apprenticeship you're currently taking?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E9354A"/>
            </a:solidFill>
            <a:ln>
              <a:noFill/>
            </a:ln>
            <a:effectLst/>
          </c:spPr>
          <c:invertIfNegative val="0"/>
          <c:cat>
            <c:strRef>
              <c:f>'B2'!$A$1:$A$12</c:f>
              <c:strCache>
                <c:ptCount val="12"/>
                <c:pt idx="0">
                  <c:v>To gain qualifications</c:v>
                </c:pt>
                <c:pt idx="1">
                  <c:v>To improve my chances of getting a job</c:v>
                </c:pt>
                <c:pt idx="2">
                  <c:v>To learn more about interesting subjects</c:v>
                </c:pt>
                <c:pt idx="3">
                  <c:v>To challenge myself</c:v>
                </c:pt>
                <c:pt idx="4">
                  <c:v>To improve my ability to make a difference to other people</c:v>
                </c:pt>
                <c:pt idx="5">
                  <c:v>To improve my earning potential</c:v>
                </c:pt>
                <c:pt idx="6">
                  <c:v>I have always wanted to</c:v>
                </c:pt>
                <c:pt idx="7">
                  <c:v>For the experience</c:v>
                </c:pt>
                <c:pt idx="8">
                  <c:v>It was the natural progression for me</c:v>
                </c:pt>
                <c:pt idx="9">
                  <c:v>To improve my ability to make a difference to the environment</c:v>
                </c:pt>
                <c:pt idx="10">
                  <c:v>To mix with different types of people</c:v>
                </c:pt>
                <c:pt idx="11">
                  <c:v>Other</c:v>
                </c:pt>
              </c:strCache>
            </c:strRef>
          </c:cat>
          <c:val>
            <c:numRef>
              <c:f>'B2'!$B$1:$B$12</c:f>
              <c:numCache>
                <c:formatCode>0%</c:formatCode>
                <c:ptCount val="12"/>
                <c:pt idx="0">
                  <c:v>0.52</c:v>
                </c:pt>
                <c:pt idx="1">
                  <c:v>0.36</c:v>
                </c:pt>
                <c:pt idx="2">
                  <c:v>0.24</c:v>
                </c:pt>
                <c:pt idx="3">
                  <c:v>0.24</c:v>
                </c:pt>
                <c:pt idx="4">
                  <c:v>0.24</c:v>
                </c:pt>
                <c:pt idx="5">
                  <c:v>0.23</c:v>
                </c:pt>
                <c:pt idx="6">
                  <c:v>0.22</c:v>
                </c:pt>
                <c:pt idx="7">
                  <c:v>0.18</c:v>
                </c:pt>
                <c:pt idx="8">
                  <c:v>0.18</c:v>
                </c:pt>
                <c:pt idx="9">
                  <c:v>0.15</c:v>
                </c:pt>
                <c:pt idx="10">
                  <c:v>0.09</c:v>
                </c:pt>
                <c:pt idx="11">
                  <c:v>0.01</c:v>
                </c:pt>
              </c:numCache>
            </c:numRef>
          </c:val>
          <c:extLst>
            <c:ext xmlns:c16="http://schemas.microsoft.com/office/drawing/2014/chart" uri="{C3380CC4-5D6E-409C-BE32-E72D297353CC}">
              <c16:uniqueId val="{00000000-0FC1-4A23-ABEE-B357FF245D3C}"/>
            </c:ext>
          </c:extLst>
        </c:ser>
        <c:dLbls>
          <c:showLegendKey val="0"/>
          <c:showVal val="0"/>
          <c:showCatName val="0"/>
          <c:showSerName val="0"/>
          <c:showPercent val="0"/>
          <c:showBubbleSize val="0"/>
        </c:dLbls>
        <c:gapWidth val="182"/>
        <c:axId val="679890256"/>
        <c:axId val="679886648"/>
      </c:barChart>
      <c:catAx>
        <c:axId val="679890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9886648"/>
        <c:crosses val="autoZero"/>
        <c:auto val="1"/>
        <c:lblAlgn val="ctr"/>
        <c:lblOffset val="100"/>
        <c:noMultiLvlLbl val="0"/>
      </c:catAx>
      <c:valAx>
        <c:axId val="679886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989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t>What do you think the most relevant way of including the skills and knowledge needed to help other people and the environment within your own course / apprenticeship would be?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'Ca-f'!$B$1</c:f>
              <c:strCache>
                <c:ptCount val="1"/>
                <c:pt idx="0">
                  <c:v>Extremely relevant  </c:v>
                </c:pt>
              </c:strCache>
            </c:strRef>
          </c:tx>
          <c:spPr>
            <a:solidFill>
              <a:srgbClr val="E9354A"/>
            </a:solidFill>
            <a:ln>
              <a:noFill/>
            </a:ln>
            <a:effectLst/>
          </c:spPr>
          <c:invertIfNegative val="0"/>
          <c:cat>
            <c:strRef>
              <c:f>'Ca-f'!$A$2:$A$7</c:f>
              <c:strCache>
                <c:ptCount val="6"/>
                <c:pt idx="0">
                  <c:v>Offer placements or work experience</c:v>
                </c:pt>
                <c:pt idx="1">
                  <c:v>Link coursework, projects or dissertations to the issues)</c:v>
                </c:pt>
                <c:pt idx="2">
                  <c:v>Build the material into the existing content in the course</c:v>
                </c:pt>
                <c:pt idx="3">
                  <c:v>Run voluntary activities for all students (e.g. within the students' union)</c:v>
                </c:pt>
                <c:pt idx="4">
                  <c:v>Run voluntary activities linked to my course</c:v>
                </c:pt>
                <c:pt idx="5">
                  <c:v>Add a specific module to the course</c:v>
                </c:pt>
              </c:strCache>
            </c:strRef>
          </c:cat>
          <c:val>
            <c:numRef>
              <c:f>'Ca-f'!$B$2:$B$7</c:f>
              <c:numCache>
                <c:formatCode>General</c:formatCode>
                <c:ptCount val="6"/>
                <c:pt idx="0">
                  <c:v>219</c:v>
                </c:pt>
                <c:pt idx="1">
                  <c:v>164</c:v>
                </c:pt>
                <c:pt idx="2">
                  <c:v>144</c:v>
                </c:pt>
                <c:pt idx="3">
                  <c:v>131</c:v>
                </c:pt>
                <c:pt idx="4">
                  <c:v>112</c:v>
                </c:pt>
                <c:pt idx="5">
                  <c:v>89</c:v>
                </c:pt>
              </c:numCache>
            </c:numRef>
          </c:val>
          <c:extLst>
            <c:ext xmlns:c16="http://schemas.microsoft.com/office/drawing/2014/chart" uri="{C3380CC4-5D6E-409C-BE32-E72D297353CC}">
              <c16:uniqueId val="{00000000-A932-48C7-BEFB-1B37E9811057}"/>
            </c:ext>
          </c:extLst>
        </c:ser>
        <c:ser>
          <c:idx val="1"/>
          <c:order val="1"/>
          <c:tx>
            <c:strRef>
              <c:f>'Ca-f'!$C$1</c:f>
              <c:strCache>
                <c:ptCount val="1"/>
                <c:pt idx="0">
                  <c:v>Somewhat relevant </c:v>
                </c:pt>
              </c:strCache>
            </c:strRef>
          </c:tx>
          <c:spPr>
            <a:solidFill>
              <a:srgbClr val="FFE44D"/>
            </a:solidFill>
            <a:ln>
              <a:noFill/>
            </a:ln>
            <a:effectLst/>
          </c:spPr>
          <c:invertIfNegative val="0"/>
          <c:cat>
            <c:strRef>
              <c:f>'Ca-f'!$A$2:$A$7</c:f>
              <c:strCache>
                <c:ptCount val="6"/>
                <c:pt idx="0">
                  <c:v>Offer placements or work experience</c:v>
                </c:pt>
                <c:pt idx="1">
                  <c:v>Link coursework, projects or dissertations to the issues)</c:v>
                </c:pt>
                <c:pt idx="2">
                  <c:v>Build the material into the existing content in the course</c:v>
                </c:pt>
                <c:pt idx="3">
                  <c:v>Run voluntary activities for all students (e.g. within the students' union)</c:v>
                </c:pt>
                <c:pt idx="4">
                  <c:v>Run voluntary activities linked to my course</c:v>
                </c:pt>
                <c:pt idx="5">
                  <c:v>Add a specific module to the course</c:v>
                </c:pt>
              </c:strCache>
            </c:strRef>
          </c:cat>
          <c:val>
            <c:numRef>
              <c:f>'Ca-f'!$C$2:$C$7</c:f>
              <c:numCache>
                <c:formatCode>General</c:formatCode>
                <c:ptCount val="6"/>
                <c:pt idx="0">
                  <c:v>106</c:v>
                </c:pt>
                <c:pt idx="1">
                  <c:v>137</c:v>
                </c:pt>
                <c:pt idx="2">
                  <c:v>143</c:v>
                </c:pt>
                <c:pt idx="3">
                  <c:v>155</c:v>
                </c:pt>
                <c:pt idx="4">
                  <c:v>172</c:v>
                </c:pt>
                <c:pt idx="5">
                  <c:v>152</c:v>
                </c:pt>
              </c:numCache>
            </c:numRef>
          </c:val>
          <c:extLst>
            <c:ext xmlns:c16="http://schemas.microsoft.com/office/drawing/2014/chart" uri="{C3380CC4-5D6E-409C-BE32-E72D297353CC}">
              <c16:uniqueId val="{00000001-A932-48C7-BEFB-1B37E9811057}"/>
            </c:ext>
          </c:extLst>
        </c:ser>
        <c:ser>
          <c:idx val="2"/>
          <c:order val="2"/>
          <c:tx>
            <c:strRef>
              <c:f>'Ca-f'!$D$1</c:f>
              <c:strCache>
                <c:ptCount val="1"/>
                <c:pt idx="0">
                  <c:v>Neither relevant nor irrelevant </c:v>
                </c:pt>
              </c:strCache>
            </c:strRef>
          </c:tx>
          <c:spPr>
            <a:solidFill>
              <a:srgbClr val="F58D17"/>
            </a:solidFill>
            <a:ln>
              <a:noFill/>
            </a:ln>
            <a:effectLst/>
          </c:spPr>
          <c:invertIfNegative val="0"/>
          <c:cat>
            <c:strRef>
              <c:f>'Ca-f'!$A$2:$A$7</c:f>
              <c:strCache>
                <c:ptCount val="6"/>
                <c:pt idx="0">
                  <c:v>Offer placements or work experience</c:v>
                </c:pt>
                <c:pt idx="1">
                  <c:v>Link coursework, projects or dissertations to the issues)</c:v>
                </c:pt>
                <c:pt idx="2">
                  <c:v>Build the material into the existing content in the course</c:v>
                </c:pt>
                <c:pt idx="3">
                  <c:v>Run voluntary activities for all students (e.g. within the students' union)</c:v>
                </c:pt>
                <c:pt idx="4">
                  <c:v>Run voluntary activities linked to my course</c:v>
                </c:pt>
                <c:pt idx="5">
                  <c:v>Add a specific module to the course</c:v>
                </c:pt>
              </c:strCache>
            </c:strRef>
          </c:cat>
          <c:val>
            <c:numRef>
              <c:f>'Ca-f'!$D$2:$D$7</c:f>
              <c:numCache>
                <c:formatCode>General</c:formatCode>
                <c:ptCount val="6"/>
                <c:pt idx="0">
                  <c:v>34</c:v>
                </c:pt>
                <c:pt idx="1">
                  <c:v>40</c:v>
                </c:pt>
                <c:pt idx="2">
                  <c:v>29</c:v>
                </c:pt>
                <c:pt idx="3">
                  <c:v>57</c:v>
                </c:pt>
                <c:pt idx="4">
                  <c:v>49</c:v>
                </c:pt>
                <c:pt idx="5">
                  <c:v>56</c:v>
                </c:pt>
              </c:numCache>
            </c:numRef>
          </c:val>
          <c:extLst>
            <c:ext xmlns:c16="http://schemas.microsoft.com/office/drawing/2014/chart" uri="{C3380CC4-5D6E-409C-BE32-E72D297353CC}">
              <c16:uniqueId val="{00000002-A932-48C7-BEFB-1B37E9811057}"/>
            </c:ext>
          </c:extLst>
        </c:ser>
        <c:ser>
          <c:idx val="3"/>
          <c:order val="3"/>
          <c:tx>
            <c:strRef>
              <c:f>'Ca-f'!$E$1</c:f>
              <c:strCache>
                <c:ptCount val="1"/>
                <c:pt idx="0">
                  <c:v>Somewhat irrelevant </c:v>
                </c:pt>
              </c:strCache>
            </c:strRef>
          </c:tx>
          <c:spPr>
            <a:solidFill>
              <a:srgbClr val="94BB54"/>
            </a:solidFill>
            <a:ln>
              <a:noFill/>
            </a:ln>
            <a:effectLst/>
          </c:spPr>
          <c:invertIfNegative val="0"/>
          <c:cat>
            <c:strRef>
              <c:f>'Ca-f'!$A$2:$A$7</c:f>
              <c:strCache>
                <c:ptCount val="6"/>
                <c:pt idx="0">
                  <c:v>Offer placements or work experience</c:v>
                </c:pt>
                <c:pt idx="1">
                  <c:v>Link coursework, projects or dissertations to the issues)</c:v>
                </c:pt>
                <c:pt idx="2">
                  <c:v>Build the material into the existing content in the course</c:v>
                </c:pt>
                <c:pt idx="3">
                  <c:v>Run voluntary activities for all students (e.g. within the students' union)</c:v>
                </c:pt>
                <c:pt idx="4">
                  <c:v>Run voluntary activities linked to my course</c:v>
                </c:pt>
                <c:pt idx="5">
                  <c:v>Add a specific module to the course</c:v>
                </c:pt>
              </c:strCache>
            </c:strRef>
          </c:cat>
          <c:val>
            <c:numRef>
              <c:f>'Ca-f'!$E$2:$E$7</c:f>
              <c:numCache>
                <c:formatCode>General</c:formatCode>
                <c:ptCount val="6"/>
                <c:pt idx="0">
                  <c:v>10</c:v>
                </c:pt>
                <c:pt idx="1">
                  <c:v>23</c:v>
                </c:pt>
                <c:pt idx="2">
                  <c:v>23</c:v>
                </c:pt>
                <c:pt idx="3">
                  <c:v>16</c:v>
                </c:pt>
                <c:pt idx="4">
                  <c:v>21</c:v>
                </c:pt>
                <c:pt idx="5">
                  <c:v>48</c:v>
                </c:pt>
              </c:numCache>
            </c:numRef>
          </c:val>
          <c:extLst>
            <c:ext xmlns:c16="http://schemas.microsoft.com/office/drawing/2014/chart" uri="{C3380CC4-5D6E-409C-BE32-E72D297353CC}">
              <c16:uniqueId val="{00000003-A932-48C7-BEFB-1B37E9811057}"/>
            </c:ext>
          </c:extLst>
        </c:ser>
        <c:ser>
          <c:idx val="4"/>
          <c:order val="4"/>
          <c:tx>
            <c:strRef>
              <c:f>'Ca-f'!$F$1</c:f>
              <c:strCache>
                <c:ptCount val="1"/>
                <c:pt idx="0">
                  <c:v>Extremely irrelevant </c:v>
                </c:pt>
              </c:strCache>
            </c:strRef>
          </c:tx>
          <c:spPr>
            <a:solidFill>
              <a:srgbClr val="009A54"/>
            </a:solidFill>
            <a:ln>
              <a:noFill/>
            </a:ln>
            <a:effectLst/>
          </c:spPr>
          <c:invertIfNegative val="0"/>
          <c:cat>
            <c:strRef>
              <c:f>'Ca-f'!$A$2:$A$7</c:f>
              <c:strCache>
                <c:ptCount val="6"/>
                <c:pt idx="0">
                  <c:v>Offer placements or work experience</c:v>
                </c:pt>
                <c:pt idx="1">
                  <c:v>Link coursework, projects or dissertations to the issues)</c:v>
                </c:pt>
                <c:pt idx="2">
                  <c:v>Build the material into the existing content in the course</c:v>
                </c:pt>
                <c:pt idx="3">
                  <c:v>Run voluntary activities for all students (e.g. within the students' union)</c:v>
                </c:pt>
                <c:pt idx="4">
                  <c:v>Run voluntary activities linked to my course</c:v>
                </c:pt>
                <c:pt idx="5">
                  <c:v>Add a specific module to the course</c:v>
                </c:pt>
              </c:strCache>
            </c:strRef>
          </c:cat>
          <c:val>
            <c:numRef>
              <c:f>'Ca-f'!$F$2:$F$7</c:f>
              <c:numCache>
                <c:formatCode>General</c:formatCode>
                <c:ptCount val="6"/>
                <c:pt idx="0">
                  <c:v>8</c:v>
                </c:pt>
                <c:pt idx="1">
                  <c:v>11</c:v>
                </c:pt>
                <c:pt idx="2">
                  <c:v>12</c:v>
                </c:pt>
                <c:pt idx="3">
                  <c:v>11</c:v>
                </c:pt>
                <c:pt idx="4">
                  <c:v>16</c:v>
                </c:pt>
                <c:pt idx="5">
                  <c:v>23</c:v>
                </c:pt>
              </c:numCache>
            </c:numRef>
          </c:val>
          <c:extLst>
            <c:ext xmlns:c16="http://schemas.microsoft.com/office/drawing/2014/chart" uri="{C3380CC4-5D6E-409C-BE32-E72D297353CC}">
              <c16:uniqueId val="{00000004-A932-48C7-BEFB-1B37E9811057}"/>
            </c:ext>
          </c:extLst>
        </c:ser>
        <c:ser>
          <c:idx val="5"/>
          <c:order val="5"/>
          <c:tx>
            <c:strRef>
              <c:f>'Ca-f'!$G$1</c:f>
              <c:strCache>
                <c:ptCount val="1"/>
                <c:pt idx="0">
                  <c:v>Don’t know</c:v>
                </c:pt>
              </c:strCache>
            </c:strRef>
          </c:tx>
          <c:spPr>
            <a:solidFill>
              <a:srgbClr val="A0D9E0"/>
            </a:solidFill>
            <a:ln>
              <a:noFill/>
            </a:ln>
            <a:effectLst/>
          </c:spPr>
          <c:invertIfNegative val="0"/>
          <c:cat>
            <c:strRef>
              <c:f>'Ca-f'!$A$2:$A$7</c:f>
              <c:strCache>
                <c:ptCount val="6"/>
                <c:pt idx="0">
                  <c:v>Offer placements or work experience</c:v>
                </c:pt>
                <c:pt idx="1">
                  <c:v>Link coursework, projects or dissertations to the issues)</c:v>
                </c:pt>
                <c:pt idx="2">
                  <c:v>Build the material into the existing content in the course</c:v>
                </c:pt>
                <c:pt idx="3">
                  <c:v>Run voluntary activities for all students (e.g. within the students' union)</c:v>
                </c:pt>
                <c:pt idx="4">
                  <c:v>Run voluntary activities linked to my course</c:v>
                </c:pt>
                <c:pt idx="5">
                  <c:v>Add a specific module to the course</c:v>
                </c:pt>
              </c:strCache>
            </c:strRef>
          </c:cat>
          <c:val>
            <c:numRef>
              <c:f>'Ca-f'!$G$2:$G$7</c:f>
              <c:numCache>
                <c:formatCode>General</c:formatCode>
                <c:ptCount val="6"/>
                <c:pt idx="0">
                  <c:v>4</c:v>
                </c:pt>
                <c:pt idx="1">
                  <c:v>5</c:v>
                </c:pt>
                <c:pt idx="2">
                  <c:v>23</c:v>
                </c:pt>
                <c:pt idx="3">
                  <c:v>7</c:v>
                </c:pt>
                <c:pt idx="4">
                  <c:v>6</c:v>
                </c:pt>
                <c:pt idx="5">
                  <c:v>9</c:v>
                </c:pt>
              </c:numCache>
            </c:numRef>
          </c:val>
          <c:extLst>
            <c:ext xmlns:c16="http://schemas.microsoft.com/office/drawing/2014/chart" uri="{C3380CC4-5D6E-409C-BE32-E72D297353CC}">
              <c16:uniqueId val="{00000005-A932-48C7-BEFB-1B37E9811057}"/>
            </c:ext>
          </c:extLst>
        </c:ser>
        <c:ser>
          <c:idx val="6"/>
          <c:order val="6"/>
          <c:tx>
            <c:strRef>
              <c:f>'Ca-f'!$H$1</c:f>
              <c:strCache>
                <c:ptCount val="1"/>
                <c:pt idx="0">
                  <c:v>Rather not say </c:v>
                </c:pt>
              </c:strCache>
            </c:strRef>
          </c:tx>
          <c:spPr>
            <a:solidFill>
              <a:srgbClr val="40373F"/>
            </a:solidFill>
            <a:ln>
              <a:noFill/>
            </a:ln>
            <a:effectLst/>
          </c:spPr>
          <c:invertIfNegative val="0"/>
          <c:cat>
            <c:strRef>
              <c:f>'Ca-f'!$A$2:$A$7</c:f>
              <c:strCache>
                <c:ptCount val="6"/>
                <c:pt idx="0">
                  <c:v>Offer placements or work experience</c:v>
                </c:pt>
                <c:pt idx="1">
                  <c:v>Link coursework, projects or dissertations to the issues)</c:v>
                </c:pt>
                <c:pt idx="2">
                  <c:v>Build the material into the existing content in the course</c:v>
                </c:pt>
                <c:pt idx="3">
                  <c:v>Run voluntary activities for all students (e.g. within the students' union)</c:v>
                </c:pt>
                <c:pt idx="4">
                  <c:v>Run voluntary activities linked to my course</c:v>
                </c:pt>
                <c:pt idx="5">
                  <c:v>Add a specific module to the course</c:v>
                </c:pt>
              </c:strCache>
            </c:strRef>
          </c:cat>
          <c:val>
            <c:numRef>
              <c:f>'Ca-f'!$H$2:$H$7</c:f>
              <c:numCache>
                <c:formatCode>General</c:formatCode>
                <c:ptCount val="6"/>
                <c:pt idx="0">
                  <c:v>0</c:v>
                </c:pt>
                <c:pt idx="1">
                  <c:v>0</c:v>
                </c:pt>
                <c:pt idx="2">
                  <c:v>5</c:v>
                </c:pt>
                <c:pt idx="3">
                  <c:v>2</c:v>
                </c:pt>
                <c:pt idx="4">
                  <c:v>4</c:v>
                </c:pt>
                <c:pt idx="5">
                  <c:v>2</c:v>
                </c:pt>
              </c:numCache>
            </c:numRef>
          </c:val>
          <c:extLst>
            <c:ext xmlns:c16="http://schemas.microsoft.com/office/drawing/2014/chart" uri="{C3380CC4-5D6E-409C-BE32-E72D297353CC}">
              <c16:uniqueId val="{00000006-A932-48C7-BEFB-1B37E9811057}"/>
            </c:ext>
          </c:extLst>
        </c:ser>
        <c:dLbls>
          <c:showLegendKey val="0"/>
          <c:showVal val="0"/>
          <c:showCatName val="0"/>
          <c:showSerName val="0"/>
          <c:showPercent val="0"/>
          <c:showBubbleSize val="0"/>
        </c:dLbls>
        <c:gapWidth val="150"/>
        <c:overlap val="100"/>
        <c:axId val="658068856"/>
        <c:axId val="658069512"/>
      </c:barChart>
      <c:catAx>
        <c:axId val="658068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069512"/>
        <c:crosses val="autoZero"/>
        <c:auto val="1"/>
        <c:lblAlgn val="ctr"/>
        <c:lblOffset val="100"/>
        <c:noMultiLvlLbl val="0"/>
      </c:catAx>
      <c:valAx>
        <c:axId val="658069512"/>
        <c:scaling>
          <c:orientation val="minMax"/>
          <c:max val="38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06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0.04308</cdr:x>
      <cdr:y>0.57326</cdr:y>
    </cdr:from>
    <cdr:to>
      <cdr:x>0.20073</cdr:x>
      <cdr:y>0.67389</cdr:y>
    </cdr:to>
    <cdr:cxnSp macro="">
      <cdr:nvCxnSpPr>
        <cdr:cNvPr id="5" name="Straight Arrow Connector 4">
          <a:extLst xmlns:a="http://schemas.openxmlformats.org/drawingml/2006/main">
            <a:ext uri="{FF2B5EF4-FFF2-40B4-BE49-F238E27FC236}">
              <a16:creationId xmlns:a16="http://schemas.microsoft.com/office/drawing/2014/main" id="{8B39B808-AC0B-47DA-B4D9-FB4414422F1D}"/>
            </a:ext>
          </a:extLst>
        </cdr:cNvPr>
        <cdr:cNvCxnSpPr/>
      </cdr:nvCxnSpPr>
      <cdr:spPr>
        <a:xfrm xmlns:a="http://schemas.openxmlformats.org/drawingml/2006/main" flipV="1">
          <a:off x="475930" y="2778034"/>
          <a:ext cx="1741714" cy="48768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0.04938</cdr:x>
      <cdr:y>0.19049</cdr:y>
    </cdr:from>
    <cdr:to>
      <cdr:x>0.06436</cdr:x>
      <cdr:y>0.2462</cdr:y>
    </cdr:to>
    <cdr:cxnSp macro="">
      <cdr:nvCxnSpPr>
        <cdr:cNvPr id="9" name="Straight Arrow Connector 8">
          <a:extLst xmlns:a="http://schemas.openxmlformats.org/drawingml/2006/main">
            <a:ext uri="{FF2B5EF4-FFF2-40B4-BE49-F238E27FC236}">
              <a16:creationId xmlns:a16="http://schemas.microsoft.com/office/drawing/2014/main" id="{1A92F0B2-062F-4E97-A367-8BBB9B7DD944}"/>
            </a:ext>
          </a:extLst>
        </cdr:cNvPr>
        <cdr:cNvCxnSpPr/>
      </cdr:nvCxnSpPr>
      <cdr:spPr>
        <a:xfrm xmlns:a="http://schemas.openxmlformats.org/drawingml/2006/main" flipV="1">
          <a:off x="545598" y="923109"/>
          <a:ext cx="165463" cy="26996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13392-0517-4476-91BA-E0C694D2E1F5}" type="datetimeFigureOut">
              <a:rPr lang="en-GB" smtClean="0"/>
              <a:t>16/04/2024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2F2-CC52-4C3A-93AF-338A4D6080B8}" type="slidenum">
              <a:rPr lang="en-GB" smtClean="0"/>
              <a:t>‹#›</a:t>
            </a:fld>
            <a:endParaRPr lang="en-GB"/>
          </a:p>
        </p:txBody>
      </p:sp>
    </p:spTree>
    <p:extLst>
      <p:ext uri="{BB962C8B-B14F-4D97-AF65-F5344CB8AC3E}">
        <p14:creationId xmlns:p14="http://schemas.microsoft.com/office/powerpoint/2010/main" val="36673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NewsGoth BT" panose="020B0503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404323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228600" indent="-228600">
              <a:buFont typeface="Wingdings" panose="05000000000000000000" pitchFamily="2" charset="2"/>
              <a:buChar char="§"/>
              <a:defRPr>
                <a:latin typeface="NewsGoth BT" panose="020B0503020203020204" pitchFamily="34" charset="0"/>
              </a:defRPr>
            </a:lvl1pPr>
            <a:lvl2pPr marL="685800" indent="-228600">
              <a:buFont typeface="Wingdings" panose="05000000000000000000" pitchFamily="2" charset="2"/>
              <a:buChar char="§"/>
              <a:defRPr>
                <a:latin typeface="NewsGoth BT" panose="020B0503020203020204" pitchFamily="34" charset="0"/>
              </a:defRPr>
            </a:lvl2pPr>
            <a:lvl3pPr marL="1143000" indent="-228600">
              <a:buFont typeface="Wingdings" panose="05000000000000000000" pitchFamily="2" charset="2"/>
              <a:buChar char="§"/>
              <a:defRPr>
                <a:latin typeface="NewsGoth BT" panose="020B0503020203020204" pitchFamily="34" charset="0"/>
              </a:defRPr>
            </a:lvl3pPr>
            <a:lvl4pPr marL="1600200" indent="-228600">
              <a:buFont typeface="Wingdings" panose="05000000000000000000" pitchFamily="2" charset="2"/>
              <a:buChar char="§"/>
              <a:defRPr>
                <a:latin typeface="NewsGoth BT" panose="020B0503020203020204" pitchFamily="34" charset="0"/>
              </a:defRPr>
            </a:lvl4pPr>
            <a:lvl5pPr marL="2057400" indent="-228600">
              <a:buFont typeface="Wingdings" panose="05000000000000000000" pitchFamily="2" charset="2"/>
              <a:buChar char="§"/>
              <a:defRPr>
                <a:latin typeface="NewsGoth BT"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423721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cap="all" baseline="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NewsGoth BT" panose="020B05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283861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buFont typeface="Wingdings" panose="05000000000000000000" pitchFamily="2" charset="2"/>
              <a:buChar char="§"/>
              <a:defRPr>
                <a:latin typeface="NewsGoth BT" panose="020B0503020203020204" pitchFamily="34" charset="0"/>
              </a:defRPr>
            </a:lvl1pPr>
            <a:lvl2pPr marL="685800" indent="-228600">
              <a:buFont typeface="Wingdings" panose="05000000000000000000" pitchFamily="2" charset="2"/>
              <a:buChar char="§"/>
              <a:defRPr>
                <a:latin typeface="NewsGoth BT" panose="020B0503020203020204" pitchFamily="34" charset="0"/>
              </a:defRPr>
            </a:lvl2pPr>
            <a:lvl3pPr marL="1143000" indent="-228600">
              <a:buFont typeface="Wingdings" panose="05000000000000000000" pitchFamily="2" charset="2"/>
              <a:buChar char="§"/>
              <a:defRPr>
                <a:latin typeface="NewsGoth BT" panose="020B0503020203020204" pitchFamily="34" charset="0"/>
              </a:defRPr>
            </a:lvl3pPr>
            <a:lvl4pPr marL="1600200" indent="-228600">
              <a:buFont typeface="Wingdings" panose="05000000000000000000" pitchFamily="2" charset="2"/>
              <a:buChar char="§"/>
              <a:defRPr>
                <a:latin typeface="NewsGoth BT" panose="020B0503020203020204" pitchFamily="34" charset="0"/>
              </a:defRPr>
            </a:lvl4pPr>
            <a:lvl5pPr marL="2057400" indent="-228600">
              <a:buFont typeface="Wingdings" panose="05000000000000000000" pitchFamily="2" charset="2"/>
              <a:buChar char="§"/>
              <a:defRPr>
                <a:latin typeface="NewsGoth BT"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228600" indent="-228600">
              <a:buFont typeface="Wingdings" panose="05000000000000000000" pitchFamily="2" charset="2"/>
              <a:buChar char="§"/>
              <a:defRPr>
                <a:latin typeface="NewsGoth BT" panose="020B0503020203020204" pitchFamily="34" charset="0"/>
              </a:defRPr>
            </a:lvl1pPr>
            <a:lvl2pPr marL="685800" indent="-228600">
              <a:buFont typeface="Wingdings" panose="05000000000000000000" pitchFamily="2" charset="2"/>
              <a:buChar char="§"/>
              <a:defRPr>
                <a:latin typeface="NewsGoth BT" panose="020B0503020203020204" pitchFamily="34" charset="0"/>
              </a:defRPr>
            </a:lvl2pPr>
            <a:lvl3pPr marL="1143000" indent="-228600">
              <a:buFont typeface="Wingdings" panose="05000000000000000000" pitchFamily="2" charset="2"/>
              <a:buChar char="§"/>
              <a:defRPr>
                <a:latin typeface="NewsGoth BT" panose="020B0503020203020204" pitchFamily="34" charset="0"/>
              </a:defRPr>
            </a:lvl3pPr>
            <a:lvl4pPr marL="1600200" indent="-228600">
              <a:buFont typeface="Wingdings" panose="05000000000000000000" pitchFamily="2" charset="2"/>
              <a:buChar char="§"/>
              <a:defRPr>
                <a:latin typeface="NewsGoth BT" panose="020B0503020203020204" pitchFamily="34" charset="0"/>
              </a:defRPr>
            </a:lvl4pPr>
            <a:lvl5pPr marL="2057400" indent="-228600">
              <a:buFont typeface="Wingdings" panose="05000000000000000000" pitchFamily="2" charset="2"/>
              <a:buChar char="§"/>
              <a:defRPr>
                <a:latin typeface="NewsGoth BT"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309483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cap="all" baseline="0"/>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NewsGoth BT" panose="020B0503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Font typeface="Wingdings" panose="05000000000000000000" pitchFamily="2" charset="2"/>
              <a:buChar char="§"/>
              <a:defRPr>
                <a:latin typeface="NewsGoth BT" panose="020B0503020203020204" pitchFamily="34" charset="0"/>
              </a:defRPr>
            </a:lvl1pPr>
            <a:lvl2pPr marL="685800" indent="-228600">
              <a:buFont typeface="Wingdings" panose="05000000000000000000" pitchFamily="2" charset="2"/>
              <a:buChar char="§"/>
              <a:defRPr>
                <a:latin typeface="NewsGoth BT" panose="020B0503020203020204" pitchFamily="34" charset="0"/>
              </a:defRPr>
            </a:lvl2pPr>
            <a:lvl3pPr marL="1143000" indent="-228600">
              <a:buFont typeface="Wingdings" panose="05000000000000000000" pitchFamily="2" charset="2"/>
              <a:buChar char="§"/>
              <a:defRPr>
                <a:latin typeface="NewsGoth BT" panose="020B0503020203020204" pitchFamily="34" charset="0"/>
              </a:defRPr>
            </a:lvl3pPr>
            <a:lvl4pPr marL="1600200" indent="-228600">
              <a:buFont typeface="Wingdings" panose="05000000000000000000" pitchFamily="2" charset="2"/>
              <a:buChar char="§"/>
              <a:defRPr>
                <a:latin typeface="NewsGoth BT" panose="020B0503020203020204" pitchFamily="34" charset="0"/>
              </a:defRPr>
            </a:lvl4pPr>
            <a:lvl5pPr marL="2057400" indent="-228600">
              <a:buFont typeface="Wingdings" panose="05000000000000000000" pitchFamily="2" charset="2"/>
              <a:buChar char="§"/>
              <a:defRPr>
                <a:latin typeface="NewsGoth BT"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NewsGoth BT" panose="020B0503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marL="228600" indent="-228600">
              <a:buFont typeface="Wingdings" panose="05000000000000000000" pitchFamily="2" charset="2"/>
              <a:buChar char="§"/>
              <a:defRPr>
                <a:latin typeface="NewsGoth BT" panose="020B0503020203020204" pitchFamily="34" charset="0"/>
              </a:defRPr>
            </a:lvl1pPr>
            <a:lvl2pPr marL="685800" indent="-228600">
              <a:buFont typeface="Wingdings" panose="05000000000000000000" pitchFamily="2" charset="2"/>
              <a:buChar char="§"/>
              <a:defRPr>
                <a:latin typeface="NewsGoth BT" panose="020B0503020203020204" pitchFamily="34" charset="0"/>
              </a:defRPr>
            </a:lvl2pPr>
            <a:lvl3pPr marL="1143000" indent="-228600">
              <a:buFont typeface="Wingdings" panose="05000000000000000000" pitchFamily="2" charset="2"/>
              <a:buChar char="§"/>
              <a:defRPr>
                <a:latin typeface="NewsGoth BT" panose="020B0503020203020204" pitchFamily="34" charset="0"/>
              </a:defRPr>
            </a:lvl3pPr>
            <a:lvl4pPr marL="1600200" indent="-228600">
              <a:buFont typeface="Wingdings" panose="05000000000000000000" pitchFamily="2" charset="2"/>
              <a:buChar char="§"/>
              <a:defRPr>
                <a:latin typeface="NewsGoth BT" panose="020B0503020203020204" pitchFamily="34" charset="0"/>
              </a:defRPr>
            </a:lvl4pPr>
            <a:lvl5pPr marL="2057400" indent="-228600">
              <a:buFont typeface="Wingdings" panose="05000000000000000000" pitchFamily="2" charset="2"/>
              <a:buChar char="§"/>
              <a:defRPr>
                <a:latin typeface="NewsGoth BT"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9" name="Slide Number Placeholder 8"/>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242481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80699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4" name="Slide Number Placeholder 3"/>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335844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800" cap="all" baseline="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a:prstGeom prst="rect">
            <a:avLst/>
          </a:prstGeom>
        </p:spPr>
        <p:txBody>
          <a:bodyPr/>
          <a:lstStyle>
            <a:lvl1pPr marL="228600" indent="-228600">
              <a:buFont typeface="Wingdings" panose="05000000000000000000" pitchFamily="2" charset="2"/>
              <a:buChar char="§"/>
              <a:defRPr sz="3200">
                <a:latin typeface="NewsGoth BT" panose="020B0503020203020204" pitchFamily="34" charset="0"/>
              </a:defRPr>
            </a:lvl1pPr>
            <a:lvl2pPr marL="685800" indent="-228600">
              <a:buFont typeface="Wingdings" panose="05000000000000000000" pitchFamily="2" charset="2"/>
              <a:buChar char="§"/>
              <a:defRPr sz="2800">
                <a:latin typeface="NewsGoth BT" panose="020B0503020203020204" pitchFamily="34" charset="0"/>
              </a:defRPr>
            </a:lvl2pPr>
            <a:lvl3pPr marL="1143000" indent="-228600">
              <a:buFont typeface="Wingdings" panose="05000000000000000000" pitchFamily="2" charset="2"/>
              <a:buChar char="§"/>
              <a:defRPr sz="2400">
                <a:latin typeface="NewsGoth BT" panose="020B0503020203020204" pitchFamily="34" charset="0"/>
              </a:defRPr>
            </a:lvl3pPr>
            <a:lvl4pPr marL="1600200" indent="-228600">
              <a:buFont typeface="Wingdings" panose="05000000000000000000" pitchFamily="2" charset="2"/>
              <a:buChar char="§"/>
              <a:defRPr sz="2000">
                <a:latin typeface="NewsGoth BT" panose="020B0503020203020204" pitchFamily="34" charset="0"/>
              </a:defRPr>
            </a:lvl4pPr>
            <a:lvl5pPr marL="2057400" indent="-228600">
              <a:buFont typeface="Wingdings" panose="05000000000000000000" pitchFamily="2" charset="2"/>
              <a:buChar char="§"/>
              <a:defRPr sz="2000">
                <a:latin typeface="NewsGoth BT" panose="020B05030202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NewsGoth BT" panose="020B05030202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378735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800" cap="all" baseline="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NewsGoth BT" panose="020B05030202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NewsGoth BT" panose="020B05030202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NewsGoth BT" panose="020B0503020203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NewsGoth BT" panose="020B0503020203020204" pitchFamily="34" charset="0"/>
              </a:defRPr>
            </a:lvl1pPr>
          </a:lstStyle>
          <a:p>
            <a:fld id="{EC40EAA9-8194-4316-89BA-C868BF006B29}" type="slidenum">
              <a:rPr lang="en-GB" smtClean="0"/>
              <a:pPr/>
              <a:t>‹#›</a:t>
            </a:fld>
            <a:endParaRPr lang="en-GB" dirty="0"/>
          </a:p>
        </p:txBody>
      </p:sp>
    </p:spTree>
    <p:extLst>
      <p:ext uri="{BB962C8B-B14F-4D97-AF65-F5344CB8AC3E}">
        <p14:creationId xmlns:p14="http://schemas.microsoft.com/office/powerpoint/2010/main" val="286008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56354A9-02C5-4C38-8B6B-EA69A3155F6C}" type="datetimeFigureOut">
              <a:rPr lang="en-GB" smtClean="0"/>
              <a:pPr/>
              <a:t>16/04/2024</a:t>
            </a:fld>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0EAA9-8194-4316-89BA-C868BF006B29}" type="slidenum">
              <a:rPr lang="en-GB" smtClean="0"/>
              <a:t>‹#›</a:t>
            </a:fld>
            <a:endParaRPr lang="en-GB"/>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200" y="5621017"/>
            <a:ext cx="2155395" cy="1470666"/>
          </a:xfrm>
          <a:prstGeom prst="rect">
            <a:avLst/>
          </a:prstGeom>
        </p:spPr>
      </p:pic>
      <p:sp>
        <p:nvSpPr>
          <p:cNvPr id="13" name="Freeform 12"/>
          <p:cNvSpPr/>
          <p:nvPr/>
        </p:nvSpPr>
        <p:spPr>
          <a:xfrm>
            <a:off x="-12192" y="0"/>
            <a:ext cx="12216384" cy="524256"/>
          </a:xfrm>
          <a:custGeom>
            <a:avLst/>
            <a:gdLst>
              <a:gd name="connsiteX0" fmla="*/ 0 w 12216384"/>
              <a:gd name="connsiteY0" fmla="*/ 0 h 890016"/>
              <a:gd name="connsiteX1" fmla="*/ 12192 w 12216384"/>
              <a:gd name="connsiteY1" fmla="*/ 890016 h 890016"/>
              <a:gd name="connsiteX2" fmla="*/ 12216384 w 12216384"/>
              <a:gd name="connsiteY2" fmla="*/ 256032 h 890016"/>
              <a:gd name="connsiteX3" fmla="*/ 12204192 w 12216384"/>
              <a:gd name="connsiteY3" fmla="*/ 0 h 890016"/>
              <a:gd name="connsiteX4" fmla="*/ 0 w 12216384"/>
              <a:gd name="connsiteY4" fmla="*/ 0 h 89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384" h="890016">
                <a:moveTo>
                  <a:pt x="0" y="0"/>
                </a:moveTo>
                <a:lnTo>
                  <a:pt x="12192" y="890016"/>
                </a:lnTo>
                <a:lnTo>
                  <a:pt x="12216384" y="256032"/>
                </a:lnTo>
                <a:lnTo>
                  <a:pt x="12204192" y="0"/>
                </a:lnTo>
                <a:lnTo>
                  <a:pt x="0" y="0"/>
                </a:lnTo>
                <a:close/>
              </a:path>
            </a:pathLst>
          </a:custGeom>
          <a:solidFill>
            <a:srgbClr val="E93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861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hamptonthink.org/read/tag/riccardo+bellofiore"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SOS-UK Skills Survey Findings</a:t>
            </a:r>
          </a:p>
        </p:txBody>
      </p:sp>
      <p:sp>
        <p:nvSpPr>
          <p:cNvPr id="3" name="Subtitle 2"/>
          <p:cNvSpPr>
            <a:spLocks noGrp="1"/>
          </p:cNvSpPr>
          <p:nvPr>
            <p:ph type="subTitle" idx="1"/>
          </p:nvPr>
        </p:nvSpPr>
        <p:spPr/>
        <p:txBody>
          <a:bodyPr/>
          <a:lstStyle/>
          <a:p>
            <a:r>
              <a:rPr lang="en-GB" dirty="0"/>
              <a:t>2023-2024</a:t>
            </a:r>
          </a:p>
        </p:txBody>
      </p:sp>
    </p:spTree>
    <p:extLst>
      <p:ext uri="{BB962C8B-B14F-4D97-AF65-F5344CB8AC3E}">
        <p14:creationId xmlns:p14="http://schemas.microsoft.com/office/powerpoint/2010/main" val="49503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053704-8FA0-4165-8313-E920199EABE7}"/>
              </a:ext>
            </a:extLst>
          </p:cNvPr>
          <p:cNvSpPr/>
          <p:nvPr/>
        </p:nvSpPr>
        <p:spPr>
          <a:xfrm>
            <a:off x="484675" y="5465295"/>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7DFD72E9-993C-4824-B027-CBE814530517}"/>
              </a:ext>
            </a:extLst>
          </p:cNvPr>
          <p:cNvSpPr txBox="1">
            <a:spLocks/>
          </p:cNvSpPr>
          <p:nvPr/>
        </p:nvSpPr>
        <p:spPr>
          <a:xfrm>
            <a:off x="281474" y="542092"/>
            <a:ext cx="7826206"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EMBEDDING SKILLS AND KNOWLEDGE IN THEIR COURSE</a:t>
            </a:r>
          </a:p>
        </p:txBody>
      </p:sp>
      <p:sp>
        <p:nvSpPr>
          <p:cNvPr id="5" name="Rectangle: Rounded Corners 4">
            <a:extLst>
              <a:ext uri="{FF2B5EF4-FFF2-40B4-BE49-F238E27FC236}">
                <a16:creationId xmlns:a16="http://schemas.microsoft.com/office/drawing/2014/main" id="{90F7257D-1B28-4EE3-BF29-894F8A6CDFFB}"/>
              </a:ext>
            </a:extLst>
          </p:cNvPr>
          <p:cNvSpPr/>
          <p:nvPr/>
        </p:nvSpPr>
        <p:spPr>
          <a:xfrm>
            <a:off x="281475" y="2096374"/>
            <a:ext cx="9299406" cy="37464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t>85% thought that offering placements or work experience was relevant.</a:t>
            </a:r>
          </a:p>
          <a:p>
            <a:endParaRPr lang="en-GB" dirty="0"/>
          </a:p>
          <a:p>
            <a:r>
              <a:rPr lang="en-GB" dirty="0"/>
              <a:t>79% thought that linking coursework, projects or dissertations to the issues was relevant.</a:t>
            </a:r>
          </a:p>
          <a:p>
            <a:endParaRPr lang="en-GB" dirty="0"/>
          </a:p>
          <a:p>
            <a:r>
              <a:rPr lang="en-GB" dirty="0"/>
              <a:t>76% thought that building the material into the existing content in the course was relevant.</a:t>
            </a:r>
          </a:p>
          <a:p>
            <a:endParaRPr lang="en-GB" dirty="0"/>
          </a:p>
          <a:p>
            <a:r>
              <a:rPr lang="en-GB" dirty="0"/>
              <a:t>76% thought that running voluntary activities for all students (e.g. within the students' union) was relevant.</a:t>
            </a:r>
          </a:p>
          <a:p>
            <a:endParaRPr lang="en-GB" dirty="0"/>
          </a:p>
          <a:p>
            <a:r>
              <a:rPr lang="en-GB" dirty="0"/>
              <a:t>74% thought that running voluntary activities linked to their course was relevant.</a:t>
            </a:r>
          </a:p>
          <a:p>
            <a:endParaRPr lang="en-GB" dirty="0"/>
          </a:p>
          <a:p>
            <a:r>
              <a:rPr lang="en-GB" dirty="0"/>
              <a:t>63% thought that adding a specific module to the course was relevant.</a:t>
            </a:r>
          </a:p>
        </p:txBody>
      </p:sp>
      <p:sp>
        <p:nvSpPr>
          <p:cNvPr id="4" name="Rectangle 3">
            <a:extLst>
              <a:ext uri="{FF2B5EF4-FFF2-40B4-BE49-F238E27FC236}">
                <a16:creationId xmlns:a16="http://schemas.microsoft.com/office/drawing/2014/main" id="{9DF6BAEC-C641-4A26-82FE-94D5BF61F836}"/>
              </a:ext>
            </a:extLst>
          </p:cNvPr>
          <p:cNvSpPr/>
          <p:nvPr/>
        </p:nvSpPr>
        <p:spPr>
          <a:xfrm>
            <a:off x="281474" y="1462615"/>
            <a:ext cx="9299406" cy="523220"/>
          </a:xfrm>
          <a:prstGeom prst="rect">
            <a:avLst/>
          </a:prstGeom>
        </p:spPr>
        <p:txBody>
          <a:bodyPr wrap="square">
            <a:spAutoFit/>
          </a:bodyPr>
          <a:lstStyle/>
          <a:p>
            <a:pPr>
              <a:defRPr sz="1400" b="0" i="0" u="none" strike="noStrike" kern="1200" spc="0" baseline="0">
                <a:solidFill>
                  <a:prstClr val="black">
                    <a:lumMod val="65000"/>
                    <a:lumOff val="35000"/>
                  </a:prstClr>
                </a:solidFill>
                <a:latin typeface="+mn-lt"/>
                <a:ea typeface="+mn-ea"/>
                <a:cs typeface="+mn-cs"/>
              </a:defRPr>
            </a:pPr>
            <a:r>
              <a:rPr lang="en-GB" dirty="0"/>
              <a:t> What do you think the most relevant way of including the skills and knowledge needed to help other people and the environment within your own course/apprenticeship would be? </a:t>
            </a:r>
          </a:p>
        </p:txBody>
      </p:sp>
      <p:pic>
        <p:nvPicPr>
          <p:cNvPr id="9" name="Picture 8">
            <a:extLst>
              <a:ext uri="{FF2B5EF4-FFF2-40B4-BE49-F238E27FC236}">
                <a16:creationId xmlns:a16="http://schemas.microsoft.com/office/drawing/2014/main" id="{1B06C282-658D-4931-8BB5-059652EDD9A7}"/>
              </a:ext>
            </a:extLst>
          </p:cNvPr>
          <p:cNvPicPr>
            <a:picLocks noChangeAspect="1"/>
          </p:cNvPicPr>
          <p:nvPr/>
        </p:nvPicPr>
        <p:blipFill rotWithShape="1">
          <a:blip r:embed="rId2">
            <a:extLst>
              <a:ext uri="{28A0092B-C50C-407E-A947-70E740481C1C}">
                <a14:useLocalDpi xmlns:a14="http://schemas.microsoft.com/office/drawing/2010/main" val="0"/>
              </a:ext>
            </a:extLst>
          </a:blip>
          <a:srcRect l="14682" r="15096" b="18895"/>
          <a:stretch/>
        </p:blipFill>
        <p:spPr>
          <a:xfrm>
            <a:off x="9904171" y="461231"/>
            <a:ext cx="2006354" cy="1799763"/>
          </a:xfrm>
          <a:prstGeom prst="rect">
            <a:avLst/>
          </a:prstGeom>
        </p:spPr>
      </p:pic>
      <p:sp>
        <p:nvSpPr>
          <p:cNvPr id="7" name="Thought Bubble: Cloud 6">
            <a:extLst>
              <a:ext uri="{FF2B5EF4-FFF2-40B4-BE49-F238E27FC236}">
                <a16:creationId xmlns:a16="http://schemas.microsoft.com/office/drawing/2014/main" id="{6BC4DFAC-0E7D-4648-82E4-862F81F516A0}"/>
              </a:ext>
            </a:extLst>
          </p:cNvPr>
          <p:cNvSpPr/>
          <p:nvPr/>
        </p:nvSpPr>
        <p:spPr>
          <a:xfrm>
            <a:off x="9580881" y="5136472"/>
            <a:ext cx="2503012" cy="1412697"/>
          </a:xfrm>
          <a:prstGeom prst="cloudCallout">
            <a:avLst>
              <a:gd name="adj1" fmla="val 40513"/>
              <a:gd name="adj2" fmla="val 6567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8" name="TextBox 7">
            <a:extLst>
              <a:ext uri="{FF2B5EF4-FFF2-40B4-BE49-F238E27FC236}">
                <a16:creationId xmlns:a16="http://schemas.microsoft.com/office/drawing/2014/main" id="{86C36F9E-39A5-4539-9E67-BAD713A15DC7}"/>
              </a:ext>
            </a:extLst>
          </p:cNvPr>
          <p:cNvSpPr txBox="1"/>
          <p:nvPr/>
        </p:nvSpPr>
        <p:spPr>
          <a:xfrm>
            <a:off x="9765587" y="5519654"/>
            <a:ext cx="2133600" cy="646331"/>
          </a:xfrm>
          <a:prstGeom prst="rect">
            <a:avLst/>
          </a:prstGeom>
          <a:noFill/>
        </p:spPr>
        <p:txBody>
          <a:bodyPr wrap="square" rtlCol="0">
            <a:spAutoFit/>
          </a:bodyPr>
          <a:lstStyle/>
          <a:p>
            <a:pPr algn="ctr"/>
            <a:r>
              <a:rPr lang="en-GB" dirty="0"/>
              <a:t>See next slide for graph</a:t>
            </a:r>
          </a:p>
        </p:txBody>
      </p:sp>
    </p:spTree>
    <p:extLst>
      <p:ext uri="{BB962C8B-B14F-4D97-AF65-F5344CB8AC3E}">
        <p14:creationId xmlns:p14="http://schemas.microsoft.com/office/powerpoint/2010/main" val="300205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053704-8FA0-4165-8313-E920199EABE7}"/>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7DFD72E9-993C-4824-B027-CBE814530517}"/>
              </a:ext>
            </a:extLst>
          </p:cNvPr>
          <p:cNvSpPr txBox="1">
            <a:spLocks/>
          </p:cNvSpPr>
          <p:nvPr/>
        </p:nvSpPr>
        <p:spPr>
          <a:xfrm>
            <a:off x="281473" y="542092"/>
            <a:ext cx="10700035"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EMBEDDING SKILLS AND KNOWLEDGE IN THEIR COURSE</a:t>
            </a:r>
          </a:p>
        </p:txBody>
      </p:sp>
      <p:graphicFrame>
        <p:nvGraphicFramePr>
          <p:cNvPr id="7" name="Chart 6">
            <a:extLst>
              <a:ext uri="{FF2B5EF4-FFF2-40B4-BE49-F238E27FC236}">
                <a16:creationId xmlns:a16="http://schemas.microsoft.com/office/drawing/2014/main" id="{D43A66A8-FC60-49A6-AF47-A6BB1F3C8B02}"/>
              </a:ext>
            </a:extLst>
          </p:cNvPr>
          <p:cNvGraphicFramePr>
            <a:graphicFrameLocks/>
          </p:cNvGraphicFramePr>
          <p:nvPr>
            <p:extLst>
              <p:ext uri="{D42A27DB-BD31-4B8C-83A1-F6EECF244321}">
                <p14:modId xmlns:p14="http://schemas.microsoft.com/office/powerpoint/2010/main" val="2439808702"/>
              </p:ext>
            </p:extLst>
          </p:nvPr>
        </p:nvGraphicFramePr>
        <p:xfrm>
          <a:off x="836024" y="1392894"/>
          <a:ext cx="10049691" cy="4398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869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053704-8FA0-4165-8313-E920199EABE7}"/>
              </a:ext>
            </a:extLst>
          </p:cNvPr>
          <p:cNvSpPr/>
          <p:nvPr/>
        </p:nvSpPr>
        <p:spPr>
          <a:xfrm>
            <a:off x="503416" y="5474932"/>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7DFD72E9-993C-4824-B027-CBE814530517}"/>
              </a:ext>
            </a:extLst>
          </p:cNvPr>
          <p:cNvSpPr txBox="1">
            <a:spLocks/>
          </p:cNvSpPr>
          <p:nvPr/>
        </p:nvSpPr>
        <p:spPr>
          <a:xfrm>
            <a:off x="281474" y="542092"/>
            <a:ext cx="8755993"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FUTURE EMPLOYERS AND JOBS</a:t>
            </a:r>
          </a:p>
        </p:txBody>
      </p:sp>
      <p:pic>
        <p:nvPicPr>
          <p:cNvPr id="9" name="Picture 8">
            <a:extLst>
              <a:ext uri="{FF2B5EF4-FFF2-40B4-BE49-F238E27FC236}">
                <a16:creationId xmlns:a16="http://schemas.microsoft.com/office/drawing/2014/main" id="{1B06C282-658D-4931-8BB5-059652EDD9A7}"/>
              </a:ext>
            </a:extLst>
          </p:cNvPr>
          <p:cNvPicPr>
            <a:picLocks noChangeAspect="1"/>
          </p:cNvPicPr>
          <p:nvPr/>
        </p:nvPicPr>
        <p:blipFill rotWithShape="1">
          <a:blip r:embed="rId2">
            <a:extLst>
              <a:ext uri="{28A0092B-C50C-407E-A947-70E740481C1C}">
                <a14:useLocalDpi xmlns:a14="http://schemas.microsoft.com/office/drawing/2010/main" val="0"/>
              </a:ext>
            </a:extLst>
          </a:blip>
          <a:srcRect l="14682" r="15096" b="18895"/>
          <a:stretch/>
        </p:blipFill>
        <p:spPr>
          <a:xfrm>
            <a:off x="10389326" y="262576"/>
            <a:ext cx="1669246" cy="1497367"/>
          </a:xfrm>
          <a:prstGeom prst="rect">
            <a:avLst/>
          </a:prstGeom>
        </p:spPr>
      </p:pic>
      <p:graphicFrame>
        <p:nvGraphicFramePr>
          <p:cNvPr id="7" name="Chart 6">
            <a:extLst>
              <a:ext uri="{FF2B5EF4-FFF2-40B4-BE49-F238E27FC236}">
                <a16:creationId xmlns:a16="http://schemas.microsoft.com/office/drawing/2014/main" id="{4E56F06D-3728-4EE5-9411-BEC18F2CC636}"/>
              </a:ext>
            </a:extLst>
          </p:cNvPr>
          <p:cNvGraphicFramePr>
            <a:graphicFrameLocks/>
          </p:cNvGraphicFramePr>
          <p:nvPr>
            <p:extLst>
              <p:ext uri="{D42A27DB-BD31-4B8C-83A1-F6EECF244321}">
                <p14:modId xmlns:p14="http://schemas.microsoft.com/office/powerpoint/2010/main" val="2020890210"/>
              </p:ext>
            </p:extLst>
          </p:nvPr>
        </p:nvGraphicFramePr>
        <p:xfrm>
          <a:off x="325259" y="1114697"/>
          <a:ext cx="11048135" cy="48460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D5D4F06-1949-4090-8D5D-9570AD5D7923}"/>
              </a:ext>
            </a:extLst>
          </p:cNvPr>
          <p:cNvSpPr txBox="1"/>
          <p:nvPr/>
        </p:nvSpPr>
        <p:spPr>
          <a:xfrm>
            <a:off x="325259" y="2234622"/>
            <a:ext cx="2217644" cy="307777"/>
          </a:xfrm>
          <a:prstGeom prst="rect">
            <a:avLst/>
          </a:prstGeom>
          <a:noFill/>
        </p:spPr>
        <p:txBody>
          <a:bodyPr wrap="square" rtlCol="0">
            <a:spAutoFit/>
          </a:bodyPr>
          <a:lstStyle/>
          <a:p>
            <a:r>
              <a:rPr lang="en-GB" sz="1400" dirty="0"/>
              <a:t>Deemed most important</a:t>
            </a:r>
          </a:p>
        </p:txBody>
      </p:sp>
      <p:sp>
        <p:nvSpPr>
          <p:cNvPr id="8" name="TextBox 7">
            <a:extLst>
              <a:ext uri="{FF2B5EF4-FFF2-40B4-BE49-F238E27FC236}">
                <a16:creationId xmlns:a16="http://schemas.microsoft.com/office/drawing/2014/main" id="{F3598E82-EE7A-47BD-B656-E590E6A85209}"/>
              </a:ext>
            </a:extLst>
          </p:cNvPr>
          <p:cNvSpPr txBox="1"/>
          <p:nvPr/>
        </p:nvSpPr>
        <p:spPr>
          <a:xfrm>
            <a:off x="281474" y="4350438"/>
            <a:ext cx="2217644" cy="307777"/>
          </a:xfrm>
          <a:prstGeom prst="rect">
            <a:avLst/>
          </a:prstGeom>
          <a:noFill/>
        </p:spPr>
        <p:txBody>
          <a:bodyPr wrap="square" rtlCol="0">
            <a:spAutoFit/>
          </a:bodyPr>
          <a:lstStyle/>
          <a:p>
            <a:r>
              <a:rPr lang="en-GB" sz="1400" dirty="0"/>
              <a:t>Deemed least important</a:t>
            </a:r>
          </a:p>
        </p:txBody>
      </p:sp>
    </p:spTree>
    <p:extLst>
      <p:ext uri="{BB962C8B-B14F-4D97-AF65-F5344CB8AC3E}">
        <p14:creationId xmlns:p14="http://schemas.microsoft.com/office/powerpoint/2010/main" val="373834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053704-8FA0-4165-8313-E920199EABE7}"/>
              </a:ext>
            </a:extLst>
          </p:cNvPr>
          <p:cNvSpPr/>
          <p:nvPr/>
        </p:nvSpPr>
        <p:spPr>
          <a:xfrm>
            <a:off x="503416" y="5474932"/>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7DFD72E9-993C-4824-B027-CBE814530517}"/>
              </a:ext>
            </a:extLst>
          </p:cNvPr>
          <p:cNvSpPr txBox="1">
            <a:spLocks/>
          </p:cNvSpPr>
          <p:nvPr/>
        </p:nvSpPr>
        <p:spPr>
          <a:xfrm>
            <a:off x="281474" y="542092"/>
            <a:ext cx="8755993"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FUTURE EMPLOYERS AND JOBS</a:t>
            </a:r>
          </a:p>
        </p:txBody>
      </p:sp>
      <p:pic>
        <p:nvPicPr>
          <p:cNvPr id="9" name="Picture 8">
            <a:extLst>
              <a:ext uri="{FF2B5EF4-FFF2-40B4-BE49-F238E27FC236}">
                <a16:creationId xmlns:a16="http://schemas.microsoft.com/office/drawing/2014/main" id="{1B06C282-658D-4931-8BB5-059652EDD9A7}"/>
              </a:ext>
            </a:extLst>
          </p:cNvPr>
          <p:cNvPicPr>
            <a:picLocks noChangeAspect="1"/>
          </p:cNvPicPr>
          <p:nvPr/>
        </p:nvPicPr>
        <p:blipFill rotWithShape="1">
          <a:blip r:embed="rId2">
            <a:extLst>
              <a:ext uri="{28A0092B-C50C-407E-A947-70E740481C1C}">
                <a14:useLocalDpi xmlns:a14="http://schemas.microsoft.com/office/drawing/2010/main" val="0"/>
              </a:ext>
            </a:extLst>
          </a:blip>
          <a:srcRect l="14682" r="15096" b="18895"/>
          <a:stretch/>
        </p:blipFill>
        <p:spPr>
          <a:xfrm>
            <a:off x="8946026" y="2309091"/>
            <a:ext cx="2744048" cy="2461498"/>
          </a:xfrm>
          <a:prstGeom prst="rect">
            <a:avLst/>
          </a:prstGeom>
        </p:spPr>
      </p:pic>
      <p:sp>
        <p:nvSpPr>
          <p:cNvPr id="2" name="TextBox 1">
            <a:extLst>
              <a:ext uri="{FF2B5EF4-FFF2-40B4-BE49-F238E27FC236}">
                <a16:creationId xmlns:a16="http://schemas.microsoft.com/office/drawing/2014/main" id="{689D7520-798C-4CC4-9A09-5EF4A7DA863B}"/>
              </a:ext>
            </a:extLst>
          </p:cNvPr>
          <p:cNvSpPr txBox="1"/>
          <p:nvPr/>
        </p:nvSpPr>
        <p:spPr>
          <a:xfrm>
            <a:off x="578454" y="1353351"/>
            <a:ext cx="8162032" cy="4801314"/>
          </a:xfrm>
          <a:prstGeom prst="rect">
            <a:avLst/>
          </a:prstGeom>
          <a:noFill/>
        </p:spPr>
        <p:txBody>
          <a:bodyPr wrap="square" rtlCol="0">
            <a:spAutoFit/>
          </a:bodyPr>
          <a:lstStyle/>
          <a:p>
            <a:r>
              <a:rPr lang="en-GB" dirty="0"/>
              <a:t>75% would take a job that had a starting salary of £1000 lower than average (£20,000) in a company with a strong environmental and social record. However, this decreased to 51% when a starting salary of £3000 higher than average (£20,000) was offered. </a:t>
            </a:r>
          </a:p>
          <a:p>
            <a:endParaRPr lang="en-GB" dirty="0"/>
          </a:p>
          <a:p>
            <a:endParaRPr lang="en-GB" dirty="0"/>
          </a:p>
          <a:p>
            <a:r>
              <a:rPr lang="en-GB" dirty="0"/>
              <a:t>When considering which jobs to apply for in the future….</a:t>
            </a:r>
          </a:p>
          <a:p>
            <a:endParaRPr lang="en-GB" dirty="0"/>
          </a:p>
          <a:p>
            <a:pPr marL="285750" indent="-285750">
              <a:buFont typeface="Arial" panose="020B0604020202020204" pitchFamily="34" charset="0"/>
              <a:buChar char="•"/>
            </a:pPr>
            <a:r>
              <a:rPr lang="en-GB" dirty="0"/>
              <a:t>80% thought that a chance to work in a business / organisation that makes a difference to social and environmental issues, was an important factor. (A 5% increase from last year).</a:t>
            </a:r>
          </a:p>
          <a:p>
            <a:pPr marL="285750" indent="-285750">
              <a:buFont typeface="Arial" panose="020B0604020202020204" pitchFamily="34" charset="0"/>
              <a:buChar char="•"/>
            </a:pPr>
            <a:r>
              <a:rPr lang="en-GB" dirty="0"/>
              <a:t>69% thought that a role that contributes to helping the environment was an important factor.</a:t>
            </a:r>
          </a:p>
          <a:p>
            <a:pPr marL="285750" indent="-285750">
              <a:buFont typeface="Arial" panose="020B0604020202020204" pitchFamily="34" charset="0"/>
              <a:buChar char="•"/>
            </a:pPr>
            <a:r>
              <a:rPr lang="en-GB" dirty="0"/>
              <a:t>78% thought that a role that contributes to the development within the local community was important.</a:t>
            </a:r>
          </a:p>
          <a:p>
            <a:pPr marL="285750" indent="-285750">
              <a:buFont typeface="Arial" panose="020B0604020202020204" pitchFamily="34" charset="0"/>
              <a:buChar char="•"/>
            </a:pPr>
            <a:r>
              <a:rPr lang="en-GB" dirty="0"/>
              <a:t>The above were not considered as important as a good starting salary (89%).</a:t>
            </a:r>
          </a:p>
          <a:p>
            <a:r>
              <a:rPr lang="en-GB" dirty="0"/>
              <a:t> </a:t>
            </a:r>
          </a:p>
        </p:txBody>
      </p:sp>
    </p:spTree>
    <p:extLst>
      <p:ext uri="{BB962C8B-B14F-4D97-AF65-F5344CB8AC3E}">
        <p14:creationId xmlns:p14="http://schemas.microsoft.com/office/powerpoint/2010/main" val="291775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8B2529-1B3B-4200-A289-E78ECB42ECC2}"/>
              </a:ext>
            </a:extLst>
          </p:cNvPr>
          <p:cNvSpPr txBox="1"/>
          <p:nvPr/>
        </p:nvSpPr>
        <p:spPr>
          <a:xfrm>
            <a:off x="603624" y="1211961"/>
            <a:ext cx="6559176" cy="3970318"/>
          </a:xfrm>
          <a:prstGeom prst="rect">
            <a:avLst/>
          </a:prstGeom>
          <a:noFill/>
        </p:spPr>
        <p:txBody>
          <a:bodyPr wrap="square" rtlCol="0">
            <a:spAutoFit/>
          </a:bodyPr>
          <a:lstStyle/>
          <a:p>
            <a:endParaRPr lang="en-GB" dirty="0"/>
          </a:p>
          <a:p>
            <a:endParaRPr lang="en-GB" dirty="0">
              <a:highlight>
                <a:srgbClr val="FFFF00"/>
              </a:highlight>
            </a:endParaRPr>
          </a:p>
          <a:p>
            <a:pPr marL="285750" indent="-285750">
              <a:buFont typeface="Arial" panose="020B0604020202020204" pitchFamily="34" charset="0"/>
              <a:buChar char="•"/>
            </a:pPr>
            <a:r>
              <a:rPr lang="en-GB" dirty="0"/>
              <a:t>79% agreed that UWE is taking action to limit the negative impact it has on the environment and society.</a:t>
            </a:r>
          </a:p>
          <a:p>
            <a:pPr marL="285750" indent="-285750">
              <a:buFont typeface="Arial" panose="020B0604020202020204" pitchFamily="34" charset="0"/>
              <a:buChar char="•"/>
            </a:pPr>
            <a:endParaRPr lang="en-GB" dirty="0">
              <a:highlight>
                <a:srgbClr val="FFFF00"/>
              </a:highlight>
            </a:endParaRPr>
          </a:p>
          <a:p>
            <a:pPr marL="285750" indent="-285750">
              <a:buFont typeface="Arial" panose="020B0604020202020204" pitchFamily="34" charset="0"/>
              <a:buChar char="•"/>
            </a:pPr>
            <a:r>
              <a:rPr lang="en-GB" dirty="0"/>
              <a:t>79% agreed that The Students’ Union takes action to limit the negative impact it has on the environment and society, compared with 72% last academic year.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72% agreed that being a student at UWE encourages them to think and act to help the environment, and other people, compared with 70% last year.</a:t>
            </a:r>
          </a:p>
          <a:p>
            <a:endParaRPr lang="en-GB" dirty="0"/>
          </a:p>
          <a:p>
            <a:endParaRPr lang="en-GB" dirty="0"/>
          </a:p>
        </p:txBody>
      </p:sp>
      <p:sp>
        <p:nvSpPr>
          <p:cNvPr id="5" name="Title 1">
            <a:extLst>
              <a:ext uri="{FF2B5EF4-FFF2-40B4-BE49-F238E27FC236}">
                <a16:creationId xmlns:a16="http://schemas.microsoft.com/office/drawing/2014/main" id="{95F13B2E-A683-4B86-B309-3098C12B8641}"/>
              </a:ext>
            </a:extLst>
          </p:cNvPr>
          <p:cNvSpPr txBox="1">
            <a:spLocks/>
          </p:cNvSpPr>
          <p:nvPr/>
        </p:nvSpPr>
        <p:spPr>
          <a:xfrm>
            <a:off x="261154" y="714812"/>
            <a:ext cx="8755993"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PERCEPTIONS OF UWE AND THE STUDENTS’ UNION </a:t>
            </a:r>
          </a:p>
        </p:txBody>
      </p:sp>
      <p:pic>
        <p:nvPicPr>
          <p:cNvPr id="1026" name="Picture 2" descr="UWE Students' Union - Stride Treglown">
            <a:extLst>
              <a:ext uri="{FF2B5EF4-FFF2-40B4-BE49-F238E27FC236}">
                <a16:creationId xmlns:a16="http://schemas.microsoft.com/office/drawing/2014/main" id="{1114BCE8-30D8-4721-82BF-40CDF4660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457" y="459962"/>
            <a:ext cx="4065119" cy="610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2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B4DD-ADA6-452B-8A6C-FC575F1875CF}"/>
              </a:ext>
            </a:extLst>
          </p:cNvPr>
          <p:cNvSpPr txBox="1">
            <a:spLocks/>
          </p:cNvSpPr>
          <p:nvPr/>
        </p:nvSpPr>
        <p:spPr>
          <a:xfrm>
            <a:off x="261154" y="714812"/>
            <a:ext cx="8755993"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SUSTAINABLE DEVELOPMENT AT UNIVERSITY</a:t>
            </a:r>
          </a:p>
        </p:txBody>
      </p:sp>
      <p:sp>
        <p:nvSpPr>
          <p:cNvPr id="3" name="TextBox 2">
            <a:extLst>
              <a:ext uri="{FF2B5EF4-FFF2-40B4-BE49-F238E27FC236}">
                <a16:creationId xmlns:a16="http://schemas.microsoft.com/office/drawing/2014/main" id="{348A5336-4B67-45E3-BD43-0990CC9D0DCB}"/>
              </a:ext>
            </a:extLst>
          </p:cNvPr>
          <p:cNvSpPr txBox="1"/>
          <p:nvPr/>
        </p:nvSpPr>
        <p:spPr>
          <a:xfrm>
            <a:off x="261154" y="1341874"/>
            <a:ext cx="7102172" cy="4524315"/>
          </a:xfrm>
          <a:prstGeom prst="rect">
            <a:avLst/>
          </a:prstGeom>
          <a:noFill/>
        </p:spPr>
        <p:txBody>
          <a:bodyPr wrap="square" rtlCol="0">
            <a:spAutoFit/>
          </a:bodyPr>
          <a:lstStyle/>
          <a:p>
            <a:pPr marL="285750" indent="-285750">
              <a:buFont typeface="Arial" panose="020B0604020202020204" pitchFamily="34" charset="0"/>
              <a:buChar char="•"/>
            </a:pPr>
            <a:r>
              <a:rPr lang="en-GB" dirty="0"/>
              <a:t>88% of respondents agreed that sustainable development is something which places of study/apprenticeships should actively incorporate and promote.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80% think sustainable development is something which all university courses should actively incorporate and promote.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73% agreed that sustainable development is something all course tutors /teachers/training providers should be required to incorporate within their teaching.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62% of respondents said sustainable development is something which they would like to learn more about, however, this is a small decrease from 67% last year (and 73% the year before). This may be due to more people know about sustainable development from other sources.</a:t>
            </a:r>
          </a:p>
          <a:p>
            <a:pPr marL="285750" indent="-285750">
              <a:buFont typeface="Arial" panose="020B0604020202020204" pitchFamily="34" charset="0"/>
              <a:buChar char="•"/>
            </a:pPr>
            <a:endParaRPr lang="en-GB" dirty="0"/>
          </a:p>
        </p:txBody>
      </p:sp>
      <p:pic>
        <p:nvPicPr>
          <p:cNvPr id="4102" name="Picture 6" descr="Sustainable Development Goals: A Challenge for Education? — Observatory ...">
            <a:extLst>
              <a:ext uri="{FF2B5EF4-FFF2-40B4-BE49-F238E27FC236}">
                <a16:creationId xmlns:a16="http://schemas.microsoft.com/office/drawing/2014/main" id="{B67ED448-AED7-4001-B385-705EED71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677" y="1559180"/>
            <a:ext cx="4520854" cy="414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3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0671E8-F302-405B-A017-D701C7D3A4BC}"/>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AAB4DD-ADA6-452B-8A6C-FC575F1875CF}"/>
              </a:ext>
            </a:extLst>
          </p:cNvPr>
          <p:cNvSpPr txBox="1">
            <a:spLocks/>
          </p:cNvSpPr>
          <p:nvPr/>
        </p:nvSpPr>
        <p:spPr>
          <a:xfrm>
            <a:off x="261154" y="714812"/>
            <a:ext cx="8755993"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WHAT THEY’VE LEARNED IN THEIR COURSE</a:t>
            </a:r>
          </a:p>
        </p:txBody>
      </p:sp>
      <p:sp>
        <p:nvSpPr>
          <p:cNvPr id="4" name="TextBox 3">
            <a:extLst>
              <a:ext uri="{FF2B5EF4-FFF2-40B4-BE49-F238E27FC236}">
                <a16:creationId xmlns:a16="http://schemas.microsoft.com/office/drawing/2014/main" id="{7D0B7062-BE85-457E-8CB7-B8F833808547}"/>
              </a:ext>
            </a:extLst>
          </p:cNvPr>
          <p:cNvSpPr txBox="1"/>
          <p:nvPr/>
        </p:nvSpPr>
        <p:spPr>
          <a:xfrm>
            <a:off x="349438" y="1618873"/>
            <a:ext cx="7863303" cy="4524315"/>
          </a:xfrm>
          <a:prstGeom prst="rect">
            <a:avLst/>
          </a:prstGeom>
          <a:noFill/>
        </p:spPr>
        <p:txBody>
          <a:bodyPr wrap="square" rtlCol="0">
            <a:spAutoFit/>
          </a:bodyPr>
          <a:lstStyle/>
          <a:p>
            <a:pPr marL="285750" indent="-285750">
              <a:buFont typeface="Arial" panose="020B0604020202020204" pitchFamily="34" charset="0"/>
              <a:buChar char="•"/>
            </a:pPr>
            <a:r>
              <a:rPr lang="en-GB" dirty="0"/>
              <a:t>36% said they had learned about biological diversity and nature at university, only 8% had not learned this yet.</a:t>
            </a:r>
          </a:p>
          <a:p>
            <a:pPr marL="285750" indent="-285750">
              <a:buFont typeface="Arial" panose="020B0604020202020204" pitchFamily="34" charset="0"/>
              <a:buChar char="•"/>
            </a:pPr>
            <a:r>
              <a:rPr lang="en-GB" dirty="0"/>
              <a:t>42% said they had learned about consumerism, global and ethical trade at university, only 15% had not learned this yet.</a:t>
            </a:r>
          </a:p>
          <a:p>
            <a:pPr marL="285750" indent="-285750">
              <a:buFont typeface="Arial" panose="020B0604020202020204" pitchFamily="34" charset="0"/>
              <a:buChar char="•"/>
            </a:pPr>
            <a:r>
              <a:rPr lang="en-GB" dirty="0"/>
              <a:t>32% said they had learned about ecosystems and ecological principles at university, 11% had not learned this yet.</a:t>
            </a:r>
          </a:p>
          <a:p>
            <a:pPr marL="285750" indent="-285750">
              <a:buFont typeface="Arial" panose="020B0604020202020204" pitchFamily="34" charset="0"/>
              <a:buChar char="•"/>
            </a:pPr>
            <a:r>
              <a:rPr lang="en-GB" dirty="0"/>
              <a:t>35% said they had learned about rural and urban development at university, 16% had not learned this yet.</a:t>
            </a:r>
          </a:p>
          <a:p>
            <a:pPr marL="285750" indent="-285750">
              <a:buFont typeface="Arial" panose="020B0604020202020204" pitchFamily="34" charset="0"/>
              <a:buChar char="•"/>
            </a:pPr>
            <a:r>
              <a:rPr lang="en-GB" dirty="0"/>
              <a:t>49% said they had learned about social justice at university, 15% had not learned this yet.</a:t>
            </a:r>
          </a:p>
          <a:p>
            <a:pPr marL="285750" indent="-285750">
              <a:buFont typeface="Arial" panose="020B0604020202020204" pitchFamily="34" charset="0"/>
              <a:buChar char="•"/>
            </a:pPr>
            <a:r>
              <a:rPr lang="en-GB" dirty="0"/>
              <a:t>53% said they had learned about climate change at university, 3% had not learned this yet.</a:t>
            </a:r>
          </a:p>
          <a:p>
            <a:pPr marL="285750" indent="-285750">
              <a:buFont typeface="Arial" panose="020B0604020202020204" pitchFamily="34" charset="0"/>
              <a:buChar char="•"/>
            </a:pPr>
            <a:r>
              <a:rPr lang="en-GB" dirty="0"/>
              <a:t>42% said they had learned about waste, water, energy, 8% had not learned this yet.</a:t>
            </a:r>
          </a:p>
          <a:p>
            <a:pPr marL="285750" indent="-285750">
              <a:buFont typeface="Arial" panose="020B0604020202020204" pitchFamily="34" charset="0"/>
              <a:buChar char="•"/>
            </a:pPr>
            <a:r>
              <a:rPr lang="en-GB" dirty="0"/>
              <a:t>35% said they had learned about colonialism and its influences in the past and today, 19% had not learned this yet.</a:t>
            </a:r>
          </a:p>
        </p:txBody>
      </p:sp>
      <p:pic>
        <p:nvPicPr>
          <p:cNvPr id="1028" name="Picture 4" descr="Free stock photo of activist, banner, blue Stock Photo">
            <a:extLst>
              <a:ext uri="{FF2B5EF4-FFF2-40B4-BE49-F238E27FC236}">
                <a16:creationId xmlns:a16="http://schemas.microsoft.com/office/drawing/2014/main" id="{43D31434-0E41-40B8-A722-7AF484BD6C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277" y="2228295"/>
            <a:ext cx="3362048" cy="224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5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0671E8-F302-405B-A017-D701C7D3A4BC}"/>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AAB4DD-ADA6-452B-8A6C-FC575F1875CF}"/>
              </a:ext>
            </a:extLst>
          </p:cNvPr>
          <p:cNvSpPr txBox="1">
            <a:spLocks/>
          </p:cNvSpPr>
          <p:nvPr/>
        </p:nvSpPr>
        <p:spPr>
          <a:xfrm>
            <a:off x="261154" y="714812"/>
            <a:ext cx="10124505"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WHAT THEY’VE LEARNED IN THEIR COURSE …continued </a:t>
            </a:r>
          </a:p>
        </p:txBody>
      </p:sp>
      <p:sp>
        <p:nvSpPr>
          <p:cNvPr id="4" name="TextBox 3">
            <a:extLst>
              <a:ext uri="{FF2B5EF4-FFF2-40B4-BE49-F238E27FC236}">
                <a16:creationId xmlns:a16="http://schemas.microsoft.com/office/drawing/2014/main" id="{7D0B7062-BE85-457E-8CB7-B8F833808547}"/>
              </a:ext>
            </a:extLst>
          </p:cNvPr>
          <p:cNvSpPr txBox="1"/>
          <p:nvPr/>
        </p:nvSpPr>
        <p:spPr>
          <a:xfrm>
            <a:off x="261154" y="2028983"/>
            <a:ext cx="7863303" cy="3416320"/>
          </a:xfrm>
          <a:prstGeom prst="rect">
            <a:avLst/>
          </a:prstGeom>
          <a:noFill/>
        </p:spPr>
        <p:txBody>
          <a:bodyPr wrap="square" rtlCol="0">
            <a:spAutoFit/>
          </a:bodyPr>
          <a:lstStyle/>
          <a:p>
            <a:pPr marL="285750" indent="-285750">
              <a:buFont typeface="Arial" panose="020B0604020202020204" pitchFamily="34" charset="0"/>
              <a:buChar char="•"/>
            </a:pPr>
            <a:r>
              <a:rPr lang="en-GB" dirty="0"/>
              <a:t>59% said they had learned about accountability and ethics at university, only 10% had not learned this yet.</a:t>
            </a:r>
          </a:p>
          <a:p>
            <a:pPr marL="285750" indent="-285750">
              <a:buFont typeface="Arial" panose="020B0604020202020204" pitchFamily="34" charset="0"/>
              <a:buChar char="•"/>
            </a:pPr>
            <a:r>
              <a:rPr lang="en-GB" dirty="0"/>
              <a:t>31% said they had learned about citizenship and democracy at university, only 15% had not learned this yet.</a:t>
            </a:r>
          </a:p>
          <a:p>
            <a:pPr marL="285750" indent="-285750">
              <a:buFont typeface="Arial" panose="020B0604020202020204" pitchFamily="34" charset="0"/>
              <a:buChar char="•"/>
            </a:pPr>
            <a:r>
              <a:rPr lang="en-GB" dirty="0"/>
              <a:t>43% said they had learned about corporate social responsibility/business ethics at university, 23% had not learned this yet.</a:t>
            </a:r>
          </a:p>
          <a:p>
            <a:pPr marL="285750" indent="-285750">
              <a:buFont typeface="Arial" panose="020B0604020202020204" pitchFamily="34" charset="0"/>
              <a:buChar char="•"/>
            </a:pPr>
            <a:r>
              <a:rPr lang="en-GB" dirty="0"/>
              <a:t>63% said they had learned about cultural diversity and equality at university, 3% had not learned this yet.</a:t>
            </a:r>
          </a:p>
          <a:p>
            <a:pPr marL="285750" indent="-285750">
              <a:buFont typeface="Arial" panose="020B0604020202020204" pitchFamily="34" charset="0"/>
              <a:buChar char="•"/>
            </a:pPr>
            <a:r>
              <a:rPr lang="en-GB" dirty="0"/>
              <a:t>54% said they had learned about health and wellbeing at university, 6% had not learned this yet.</a:t>
            </a:r>
          </a:p>
          <a:p>
            <a:pPr marL="285750" indent="-285750">
              <a:buFont typeface="Arial" panose="020B0604020202020204" pitchFamily="34" charset="0"/>
              <a:buChar char="•"/>
            </a:pPr>
            <a:r>
              <a:rPr lang="en-GB" dirty="0"/>
              <a:t>55% said they had learned about human rights at university, 6% had not learned this yet.</a:t>
            </a:r>
          </a:p>
        </p:txBody>
      </p:sp>
      <p:pic>
        <p:nvPicPr>
          <p:cNvPr id="1028" name="Picture 4" descr="Free stock photo of activist, banner, blue Stock Photo">
            <a:extLst>
              <a:ext uri="{FF2B5EF4-FFF2-40B4-BE49-F238E27FC236}">
                <a16:creationId xmlns:a16="http://schemas.microsoft.com/office/drawing/2014/main" id="{43D31434-0E41-40B8-A722-7AF484BD6C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277" y="2228295"/>
            <a:ext cx="3362048" cy="224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92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FF2502-233E-4510-A896-6FD7E1317802}"/>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3300D81-B314-4657-AC2C-E278B3486628}"/>
              </a:ext>
            </a:extLst>
          </p:cNvPr>
          <p:cNvSpPr/>
          <p:nvPr/>
        </p:nvSpPr>
        <p:spPr>
          <a:xfrm>
            <a:off x="355556" y="702800"/>
            <a:ext cx="11327458" cy="923330"/>
          </a:xfrm>
          <a:prstGeom prst="rect">
            <a:avLst/>
          </a:prstGeom>
        </p:spPr>
        <p:txBody>
          <a:bodyPr wrap="square">
            <a:spAutoFit/>
          </a:bodyPr>
          <a:lstStyle/>
          <a:p>
            <a:r>
              <a:rPr lang="en-GB" b="1" dirty="0"/>
              <a:t> What impact, if any, has learning about any of the issues in the previous question had on you personally?</a:t>
            </a:r>
          </a:p>
          <a:p>
            <a:r>
              <a:rPr lang="en-GB" i="1" dirty="0"/>
              <a:t>Please write your answer in the box below, thinking about how learning affected your day to day lifestyle as well as bigger changes such as your values and your aims for your future career.</a:t>
            </a:r>
          </a:p>
        </p:txBody>
      </p:sp>
      <p:pic>
        <p:nvPicPr>
          <p:cNvPr id="2052" name="Picture 4" descr="Free A Thought Bubble Stock Photo">
            <a:extLst>
              <a:ext uri="{FF2B5EF4-FFF2-40B4-BE49-F238E27FC236}">
                <a16:creationId xmlns:a16="http://schemas.microsoft.com/office/drawing/2014/main" id="{B278553E-5FC5-430F-91E9-272C34AC68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132"/>
          <a:stretch/>
        </p:blipFill>
        <p:spPr bwMode="auto">
          <a:xfrm>
            <a:off x="8860653" y="2308089"/>
            <a:ext cx="3008051" cy="30171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4AEAB9-A59B-403D-AD28-682CA6A70967}"/>
              </a:ext>
            </a:extLst>
          </p:cNvPr>
          <p:cNvSpPr txBox="1"/>
          <p:nvPr/>
        </p:nvSpPr>
        <p:spPr>
          <a:xfrm>
            <a:off x="508986" y="1873557"/>
            <a:ext cx="7973627" cy="4524315"/>
          </a:xfrm>
          <a:prstGeom prst="rect">
            <a:avLst/>
          </a:prstGeom>
          <a:noFill/>
        </p:spPr>
        <p:txBody>
          <a:bodyPr wrap="square" rtlCol="0">
            <a:spAutoFit/>
          </a:bodyPr>
          <a:lstStyle/>
          <a:p>
            <a:r>
              <a:rPr lang="en-GB" sz="1600" i="1" dirty="0">
                <a:solidFill>
                  <a:schemeClr val="bg2">
                    <a:lumMod val="50000"/>
                  </a:schemeClr>
                </a:solidFill>
              </a:rPr>
              <a:t>‘Learning about colonialism in science, especially ecology and conservation, has changed my perspective on how research and conservation should be carried out in other countries - there should be collaboration with researchers in these countries’</a:t>
            </a:r>
          </a:p>
          <a:p>
            <a:endParaRPr lang="en-GB" sz="1600" i="1" dirty="0">
              <a:solidFill>
                <a:schemeClr val="bg2">
                  <a:lumMod val="50000"/>
                </a:schemeClr>
              </a:solidFill>
            </a:endParaRPr>
          </a:p>
          <a:p>
            <a:r>
              <a:rPr lang="en-GB" sz="1600" i="1" dirty="0">
                <a:solidFill>
                  <a:schemeClr val="bg2">
                    <a:lumMod val="50000"/>
                  </a:schemeClr>
                </a:solidFill>
              </a:rPr>
              <a:t>‘I'm more aware of greenwashing and how widespread it is’</a:t>
            </a:r>
          </a:p>
          <a:p>
            <a:endParaRPr lang="en-GB" sz="1600" i="1" dirty="0">
              <a:solidFill>
                <a:schemeClr val="bg2">
                  <a:lumMod val="50000"/>
                </a:schemeClr>
              </a:solidFill>
            </a:endParaRPr>
          </a:p>
          <a:p>
            <a:r>
              <a:rPr lang="en-GB" sz="1600" i="1" dirty="0">
                <a:solidFill>
                  <a:schemeClr val="bg2">
                    <a:lumMod val="50000"/>
                  </a:schemeClr>
                </a:solidFill>
              </a:rPr>
              <a:t>‘I get very overwhelmed and depressed/anxious thinking about the future’</a:t>
            </a:r>
          </a:p>
          <a:p>
            <a:endParaRPr lang="en-GB" sz="1600" i="1" dirty="0">
              <a:solidFill>
                <a:schemeClr val="bg2">
                  <a:lumMod val="50000"/>
                </a:schemeClr>
              </a:solidFill>
            </a:endParaRPr>
          </a:p>
          <a:p>
            <a:r>
              <a:rPr lang="en-GB" sz="1600" i="1" dirty="0">
                <a:solidFill>
                  <a:schemeClr val="bg2">
                    <a:lumMod val="50000"/>
                  </a:schemeClr>
                </a:solidFill>
              </a:rPr>
              <a:t>‘Changed how I view myself and my place within the world, in terms of relating to others, being part of a local wider and global community, and my relationship with nature and the earth’</a:t>
            </a:r>
          </a:p>
          <a:p>
            <a:endParaRPr lang="en-GB" sz="1600" i="1" dirty="0">
              <a:solidFill>
                <a:schemeClr val="bg2">
                  <a:lumMod val="50000"/>
                </a:schemeClr>
              </a:solidFill>
            </a:endParaRPr>
          </a:p>
          <a:p>
            <a:r>
              <a:rPr lang="en-GB" sz="1600" i="1" dirty="0">
                <a:solidFill>
                  <a:schemeClr val="bg2">
                    <a:lumMod val="50000"/>
                  </a:schemeClr>
                </a:solidFill>
              </a:rPr>
              <a:t>‘I'm much more depressed about the probable fate of the world, and the actions of humans historically.’</a:t>
            </a:r>
          </a:p>
          <a:p>
            <a:endParaRPr lang="en-GB" sz="1600" i="1" dirty="0">
              <a:solidFill>
                <a:schemeClr val="bg2">
                  <a:lumMod val="50000"/>
                </a:schemeClr>
              </a:solidFill>
            </a:endParaRPr>
          </a:p>
          <a:p>
            <a:r>
              <a:rPr lang="en-GB" sz="1600" i="1" dirty="0">
                <a:solidFill>
                  <a:schemeClr val="bg2">
                    <a:lumMod val="50000"/>
                  </a:schemeClr>
                </a:solidFill>
              </a:rPr>
              <a:t>‘It has made me be more considerate in terms of personal waste habits, such as the importance of recycling, avoiding plastics and other finite </a:t>
            </a:r>
            <a:r>
              <a:rPr lang="en-GB" sz="1600" i="1" dirty="0" err="1">
                <a:solidFill>
                  <a:schemeClr val="bg2">
                    <a:lumMod val="50000"/>
                  </a:schemeClr>
                </a:solidFill>
              </a:rPr>
              <a:t>recources</a:t>
            </a:r>
            <a:r>
              <a:rPr lang="en-GB" sz="1600" i="1" dirty="0">
                <a:solidFill>
                  <a:schemeClr val="bg2">
                    <a:lumMod val="50000"/>
                  </a:schemeClr>
                </a:solidFill>
              </a:rPr>
              <a:t>, and being more conscious and mindful, and critically reflect on our current climate crisis.’</a:t>
            </a:r>
          </a:p>
        </p:txBody>
      </p:sp>
      <p:sp>
        <p:nvSpPr>
          <p:cNvPr id="5" name="TextBox 4">
            <a:extLst>
              <a:ext uri="{FF2B5EF4-FFF2-40B4-BE49-F238E27FC236}">
                <a16:creationId xmlns:a16="http://schemas.microsoft.com/office/drawing/2014/main" id="{844D7A1E-D2AB-4ABA-9842-6EFA0148873A}"/>
              </a:ext>
            </a:extLst>
          </p:cNvPr>
          <p:cNvSpPr txBox="1"/>
          <p:nvPr/>
        </p:nvSpPr>
        <p:spPr>
          <a:xfrm>
            <a:off x="9046345" y="2423605"/>
            <a:ext cx="2636669" cy="2031325"/>
          </a:xfrm>
          <a:prstGeom prst="rect">
            <a:avLst/>
          </a:prstGeom>
          <a:noFill/>
        </p:spPr>
        <p:txBody>
          <a:bodyPr wrap="square" rtlCol="0">
            <a:spAutoFit/>
          </a:bodyPr>
          <a:lstStyle/>
          <a:p>
            <a:pPr algn="ctr"/>
            <a:r>
              <a:rPr lang="en-GB" dirty="0"/>
              <a:t>75% said it impacted them positively </a:t>
            </a:r>
          </a:p>
          <a:p>
            <a:pPr algn="ctr"/>
            <a:r>
              <a:rPr lang="en-GB" dirty="0"/>
              <a:t>3% said it impacted them negatively</a:t>
            </a:r>
          </a:p>
          <a:p>
            <a:pPr algn="ctr"/>
            <a:r>
              <a:rPr lang="en-GB" dirty="0"/>
              <a:t>Only 9% said that it didn’t impact them.</a:t>
            </a:r>
          </a:p>
          <a:p>
            <a:pPr algn="ctr"/>
            <a:endParaRPr lang="en-GB" dirty="0"/>
          </a:p>
        </p:txBody>
      </p:sp>
    </p:spTree>
    <p:extLst>
      <p:ext uri="{BB962C8B-B14F-4D97-AF65-F5344CB8AC3E}">
        <p14:creationId xmlns:p14="http://schemas.microsoft.com/office/powerpoint/2010/main" val="226484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53130-3F74-4D6B-BD27-D138EB8E1932}"/>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A04FDB2-3EAA-4BE4-9BF2-3B691813EDC4}"/>
              </a:ext>
            </a:extLst>
          </p:cNvPr>
          <p:cNvSpPr txBox="1"/>
          <p:nvPr/>
        </p:nvSpPr>
        <p:spPr>
          <a:xfrm>
            <a:off x="389140" y="1317177"/>
            <a:ext cx="7591885" cy="5262979"/>
          </a:xfrm>
          <a:prstGeom prst="rect">
            <a:avLst/>
          </a:prstGeom>
          <a:noFill/>
        </p:spPr>
        <p:txBody>
          <a:bodyPr wrap="square" rtlCol="0">
            <a:spAutoFit/>
          </a:bodyPr>
          <a:lstStyle/>
          <a:p>
            <a:r>
              <a:rPr lang="en-GB" sz="1600" i="1" dirty="0">
                <a:solidFill>
                  <a:schemeClr val="bg2">
                    <a:lumMod val="50000"/>
                  </a:schemeClr>
                </a:solidFill>
              </a:rPr>
              <a:t>‘Learning about issues related to sustainable development has made me more aware of social responsibility, changed my daily lifestyle, and profoundly influenced my career goals. I hope to integrate these principles into my future career.’</a:t>
            </a:r>
          </a:p>
          <a:p>
            <a:endParaRPr lang="en-GB" sz="1600" i="1" dirty="0">
              <a:solidFill>
                <a:schemeClr val="bg2">
                  <a:lumMod val="50000"/>
                </a:schemeClr>
              </a:solidFill>
            </a:endParaRPr>
          </a:p>
          <a:p>
            <a:r>
              <a:rPr lang="en-GB" sz="1600" i="1" dirty="0">
                <a:solidFill>
                  <a:schemeClr val="bg2">
                    <a:lumMod val="50000"/>
                  </a:schemeClr>
                </a:solidFill>
              </a:rPr>
              <a:t>‘Has definitely heightened my awareness of the issues and made me more passionate about creating change. Also has increased anxiety of the issues but this is not a bad thing as people should be anxious about the condition of the planet</a:t>
            </a:r>
          </a:p>
          <a:p>
            <a:endParaRPr lang="en-GB" sz="1600" i="1" dirty="0">
              <a:solidFill>
                <a:schemeClr val="bg2">
                  <a:lumMod val="50000"/>
                </a:schemeClr>
              </a:solidFill>
            </a:endParaRPr>
          </a:p>
          <a:p>
            <a:r>
              <a:rPr lang="en-GB" sz="1600" i="1" dirty="0">
                <a:solidFill>
                  <a:schemeClr val="bg2">
                    <a:lumMod val="50000"/>
                  </a:schemeClr>
                </a:solidFill>
              </a:rPr>
              <a:t>‘I don't know whether it has, I am naturally a thoughtful person, so I don't think it has impacted my values and aims for my future career is currently just to get in to my chosen industry.’</a:t>
            </a:r>
          </a:p>
          <a:p>
            <a:endParaRPr lang="en-GB" sz="1600" i="1" dirty="0">
              <a:solidFill>
                <a:schemeClr val="bg2">
                  <a:lumMod val="50000"/>
                </a:schemeClr>
              </a:solidFill>
            </a:endParaRPr>
          </a:p>
          <a:p>
            <a:r>
              <a:rPr lang="en-GB" sz="1600" i="1" dirty="0">
                <a:solidFill>
                  <a:schemeClr val="bg2">
                    <a:lumMod val="50000"/>
                  </a:schemeClr>
                </a:solidFill>
              </a:rPr>
              <a:t>‘I love learning and finding out about different perspectives. This helps me live a more reflective and considered life, both at work and in studying.’</a:t>
            </a:r>
          </a:p>
          <a:p>
            <a:endParaRPr lang="en-GB" sz="1600" i="1" dirty="0">
              <a:solidFill>
                <a:schemeClr val="bg2">
                  <a:lumMod val="50000"/>
                </a:schemeClr>
              </a:solidFill>
            </a:endParaRPr>
          </a:p>
          <a:p>
            <a:r>
              <a:rPr lang="en-GB" sz="1600" i="1" dirty="0">
                <a:solidFill>
                  <a:schemeClr val="bg2">
                    <a:lumMod val="50000"/>
                  </a:schemeClr>
                </a:solidFill>
              </a:rPr>
              <a:t>‘Learning about these issues has led to a more informed understanding of our world and the society we live in. I feel that I have grown as an individual and each institution/workplace that has contributed to broadening my mindset has led to me developing the skill of awareness and accountability of the reach of these factors.’</a:t>
            </a:r>
          </a:p>
          <a:p>
            <a:endParaRPr lang="en-GB" sz="1600" i="1" dirty="0">
              <a:solidFill>
                <a:schemeClr val="bg2">
                  <a:lumMod val="50000"/>
                </a:schemeClr>
              </a:solidFill>
            </a:endParaRPr>
          </a:p>
          <a:p>
            <a:endParaRPr lang="en-GB" sz="1600" dirty="0"/>
          </a:p>
        </p:txBody>
      </p:sp>
      <p:pic>
        <p:nvPicPr>
          <p:cNvPr id="3076" name="Picture 4" descr="Free Man Working on Laptop while Woman Takes Notes Stock Photo">
            <a:extLst>
              <a:ext uri="{FF2B5EF4-FFF2-40B4-BE49-F238E27FC236}">
                <a16:creationId xmlns:a16="http://schemas.microsoft.com/office/drawing/2014/main" id="{9150CFEF-E062-4015-B320-CD60BE86EB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439"/>
          <a:stretch/>
        </p:blipFill>
        <p:spPr bwMode="auto">
          <a:xfrm>
            <a:off x="8473736" y="2189949"/>
            <a:ext cx="3329124" cy="24781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C3E57B-6609-4622-AFAA-0F5F8668B9E5}"/>
              </a:ext>
            </a:extLst>
          </p:cNvPr>
          <p:cNvSpPr txBox="1"/>
          <p:nvPr/>
        </p:nvSpPr>
        <p:spPr>
          <a:xfrm>
            <a:off x="389140" y="763479"/>
            <a:ext cx="3915053" cy="369332"/>
          </a:xfrm>
          <a:prstGeom prst="rect">
            <a:avLst/>
          </a:prstGeom>
          <a:noFill/>
        </p:spPr>
        <p:txBody>
          <a:bodyPr wrap="square" rtlCol="0">
            <a:spAutoFit/>
          </a:bodyPr>
          <a:lstStyle/>
          <a:p>
            <a:r>
              <a:rPr lang="en-GB" dirty="0"/>
              <a:t>Answers continued…</a:t>
            </a:r>
          </a:p>
        </p:txBody>
      </p:sp>
    </p:spTree>
    <p:extLst>
      <p:ext uri="{BB962C8B-B14F-4D97-AF65-F5344CB8AC3E}">
        <p14:creationId xmlns:p14="http://schemas.microsoft.com/office/powerpoint/2010/main" val="371850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6CBD-0F03-4907-8BFE-619301565DE8}"/>
              </a:ext>
            </a:extLst>
          </p:cNvPr>
          <p:cNvSpPr>
            <a:spLocks noGrp="1"/>
          </p:cNvSpPr>
          <p:nvPr>
            <p:ph type="title"/>
          </p:nvPr>
        </p:nvSpPr>
        <p:spPr>
          <a:xfrm>
            <a:off x="578976" y="955879"/>
            <a:ext cx="3509331" cy="567524"/>
          </a:xfrm>
        </p:spPr>
        <p:txBody>
          <a:bodyPr>
            <a:normAutofit fontScale="90000"/>
          </a:bodyPr>
          <a:lstStyle/>
          <a:p>
            <a:r>
              <a:rPr lang="en-GB" sz="3600" b="1" dirty="0"/>
              <a:t>Student Demographics</a:t>
            </a:r>
          </a:p>
        </p:txBody>
      </p:sp>
      <p:sp>
        <p:nvSpPr>
          <p:cNvPr id="5" name="Text Placeholder 4">
            <a:extLst>
              <a:ext uri="{FF2B5EF4-FFF2-40B4-BE49-F238E27FC236}">
                <a16:creationId xmlns:a16="http://schemas.microsoft.com/office/drawing/2014/main" id="{5E32FB5F-457B-4F78-BBE0-64962A98F18A}"/>
              </a:ext>
            </a:extLst>
          </p:cNvPr>
          <p:cNvSpPr>
            <a:spLocks noGrp="1"/>
          </p:cNvSpPr>
          <p:nvPr>
            <p:ph type="body" idx="1"/>
          </p:nvPr>
        </p:nvSpPr>
        <p:spPr>
          <a:xfrm>
            <a:off x="405721" y="1615443"/>
            <a:ext cx="10515600" cy="1624997"/>
          </a:xfrm>
        </p:spPr>
        <p:txBody>
          <a:bodyPr/>
          <a:lstStyle/>
          <a:p>
            <a:pPr marL="342900" indent="-342900">
              <a:buFont typeface="Arial" panose="020B0604020202020204" pitchFamily="34" charset="0"/>
              <a:buChar char="•"/>
            </a:pPr>
            <a:r>
              <a:rPr lang="en-GB" sz="1800" dirty="0">
                <a:solidFill>
                  <a:schemeClr val="tx1"/>
                </a:solidFill>
              </a:rPr>
              <a:t>385 UWE Bristol students responded </a:t>
            </a:r>
          </a:p>
          <a:p>
            <a:pPr marL="342900" indent="-342900">
              <a:buFont typeface="Arial" panose="020B0604020202020204" pitchFamily="34" charset="0"/>
              <a:buChar char="•"/>
            </a:pPr>
            <a:r>
              <a:rPr lang="en-GB" sz="1800" dirty="0">
                <a:solidFill>
                  <a:schemeClr val="tx1"/>
                </a:solidFill>
              </a:rPr>
              <a:t>74% Bachelor’s degree course, 18% Master’s course, 1% Apprentice, 4% Foundation level, 3% Other.</a:t>
            </a:r>
          </a:p>
          <a:p>
            <a:pPr marL="342900" indent="-342900">
              <a:buFont typeface="Arial" panose="020B0604020202020204" pitchFamily="34" charset="0"/>
              <a:buChar char="•"/>
            </a:pPr>
            <a:r>
              <a:rPr lang="en-GB" sz="1800" dirty="0">
                <a:solidFill>
                  <a:schemeClr val="tx1"/>
                </a:solidFill>
              </a:rPr>
              <a:t>51% have come straight to University from school, 18% have been away from formal education for 1 year, 19% 2-5 years, 10% more than 5 years. </a:t>
            </a:r>
          </a:p>
        </p:txBody>
      </p:sp>
      <p:graphicFrame>
        <p:nvGraphicFramePr>
          <p:cNvPr id="7" name="Chart 6">
            <a:extLst>
              <a:ext uri="{FF2B5EF4-FFF2-40B4-BE49-F238E27FC236}">
                <a16:creationId xmlns:a16="http://schemas.microsoft.com/office/drawing/2014/main" id="{DA3D0B6A-73AB-4AE0-B9F0-A4595680CDB9}"/>
              </a:ext>
            </a:extLst>
          </p:cNvPr>
          <p:cNvGraphicFramePr>
            <a:graphicFrameLocks/>
          </p:cNvGraphicFramePr>
          <p:nvPr>
            <p:extLst>
              <p:ext uri="{D42A27DB-BD31-4B8C-83A1-F6EECF244321}">
                <p14:modId xmlns:p14="http://schemas.microsoft.com/office/powerpoint/2010/main" val="1659527296"/>
              </p:ext>
            </p:extLst>
          </p:nvPr>
        </p:nvGraphicFramePr>
        <p:xfrm>
          <a:off x="5288136" y="2923674"/>
          <a:ext cx="5257800" cy="3188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71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17A90D-9831-41DF-B962-8D38AA62D6EF}"/>
              </a:ext>
            </a:extLst>
          </p:cNvPr>
          <p:cNvSpPr txBox="1"/>
          <p:nvPr/>
        </p:nvSpPr>
        <p:spPr>
          <a:xfrm>
            <a:off x="342719" y="1709110"/>
            <a:ext cx="7647378" cy="3416320"/>
          </a:xfrm>
          <a:prstGeom prst="rect">
            <a:avLst/>
          </a:prstGeom>
          <a:noFill/>
        </p:spPr>
        <p:txBody>
          <a:bodyPr wrap="square" rtlCol="0">
            <a:spAutoFit/>
          </a:bodyPr>
          <a:lstStyle/>
          <a:p>
            <a:pPr marL="342900" indent="-342900">
              <a:buFont typeface="Arial" panose="020B0604020202020204" pitchFamily="34" charset="0"/>
              <a:buChar char="•"/>
            </a:pPr>
            <a:r>
              <a:rPr lang="en-GB" dirty="0"/>
              <a:t>86% of respondents agreed that through their time in education so far they’ve learned what climate change is and how it happens.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81% agreed that they’ve learned what they can do at local and global levels to lessen climate change.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69% agreed that they’ve learned what their daily lives will look like as a result of climate change.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Only 48% agreed that they’ve learned what their jobs will look like as a result of climate change.</a:t>
            </a:r>
          </a:p>
          <a:p>
            <a:endParaRPr lang="en-GB" dirty="0"/>
          </a:p>
        </p:txBody>
      </p:sp>
      <p:sp>
        <p:nvSpPr>
          <p:cNvPr id="3" name="Title 1">
            <a:extLst>
              <a:ext uri="{FF2B5EF4-FFF2-40B4-BE49-F238E27FC236}">
                <a16:creationId xmlns:a16="http://schemas.microsoft.com/office/drawing/2014/main" id="{DB876A1E-2B08-478D-B792-BA2E4F4103EA}"/>
              </a:ext>
            </a:extLst>
          </p:cNvPr>
          <p:cNvSpPr txBox="1">
            <a:spLocks/>
          </p:cNvSpPr>
          <p:nvPr/>
        </p:nvSpPr>
        <p:spPr>
          <a:xfrm>
            <a:off x="261155" y="714812"/>
            <a:ext cx="4041338"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CLIMATE EDUCATION</a:t>
            </a:r>
          </a:p>
        </p:txBody>
      </p:sp>
      <p:pic>
        <p:nvPicPr>
          <p:cNvPr id="4098" name="Picture 2" descr="Free Electric Towers during Golden Hour Stock Photo">
            <a:extLst>
              <a:ext uri="{FF2B5EF4-FFF2-40B4-BE49-F238E27FC236}">
                <a16:creationId xmlns:a16="http://schemas.microsoft.com/office/drawing/2014/main" id="{0DA80D35-D21F-4448-9381-E45C68C8EE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854"/>
          <a:stretch/>
        </p:blipFill>
        <p:spPr bwMode="auto">
          <a:xfrm>
            <a:off x="8181509" y="3673916"/>
            <a:ext cx="3667772" cy="2774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Icebergs Stock Photo">
            <a:extLst>
              <a:ext uri="{FF2B5EF4-FFF2-40B4-BE49-F238E27FC236}">
                <a16:creationId xmlns:a16="http://schemas.microsoft.com/office/drawing/2014/main" id="{89CAC98F-48DC-4F6D-B89B-DDAAF872D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509" y="616027"/>
            <a:ext cx="3667772" cy="275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1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17A90D-9831-41DF-B962-8D38AA62D6EF}"/>
              </a:ext>
            </a:extLst>
          </p:cNvPr>
          <p:cNvSpPr txBox="1"/>
          <p:nvPr/>
        </p:nvSpPr>
        <p:spPr>
          <a:xfrm>
            <a:off x="891359" y="1593606"/>
            <a:ext cx="5499816" cy="3970318"/>
          </a:xfrm>
          <a:prstGeom prst="rect">
            <a:avLst/>
          </a:prstGeom>
          <a:noFill/>
        </p:spPr>
        <p:txBody>
          <a:bodyPr wrap="square" rtlCol="0">
            <a:spAutoFit/>
          </a:bodyPr>
          <a:lstStyle/>
          <a:p>
            <a:pPr marL="342900" indent="-342900">
              <a:buFont typeface="Arial" panose="020B0604020202020204" pitchFamily="34" charset="0"/>
              <a:buChar char="•"/>
            </a:pPr>
            <a:r>
              <a:rPr lang="en-GB" dirty="0"/>
              <a:t>76% of respondents agreed that through their time in education so far they’ve learned about perspectives from cultures around the world.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69% of respondents agreed that through their time in education so far they’ve learned about perspectives from groups underrepresented in our society.</a:t>
            </a:r>
          </a:p>
          <a:p>
            <a:endParaRPr lang="en-GB" dirty="0"/>
          </a:p>
          <a:p>
            <a:pPr marL="342900" indent="-342900">
              <a:buFont typeface="Arial" panose="020B0604020202020204" pitchFamily="34" charset="0"/>
              <a:buChar char="•"/>
            </a:pPr>
            <a:r>
              <a:rPr lang="en-GB" dirty="0"/>
              <a:t>53% of respondents agreed that through their time in education so far they’ve learned how the ways in which they are taught and the content they learn has been influenced by processes like colonialism (compared to 47% last year).</a:t>
            </a:r>
          </a:p>
          <a:p>
            <a:endParaRPr lang="en-GB" dirty="0"/>
          </a:p>
        </p:txBody>
      </p:sp>
      <p:sp>
        <p:nvSpPr>
          <p:cNvPr id="3" name="Title 1">
            <a:extLst>
              <a:ext uri="{FF2B5EF4-FFF2-40B4-BE49-F238E27FC236}">
                <a16:creationId xmlns:a16="http://schemas.microsoft.com/office/drawing/2014/main" id="{DB876A1E-2B08-478D-B792-BA2E4F4103EA}"/>
              </a:ext>
            </a:extLst>
          </p:cNvPr>
          <p:cNvSpPr txBox="1">
            <a:spLocks/>
          </p:cNvSpPr>
          <p:nvPr/>
        </p:nvSpPr>
        <p:spPr>
          <a:xfrm>
            <a:off x="261155" y="714812"/>
            <a:ext cx="4041338" cy="5653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COLONIALISM</a:t>
            </a:r>
          </a:p>
        </p:txBody>
      </p:sp>
      <p:pic>
        <p:nvPicPr>
          <p:cNvPr id="5" name="Picture 4">
            <a:extLst>
              <a:ext uri="{FF2B5EF4-FFF2-40B4-BE49-F238E27FC236}">
                <a16:creationId xmlns:a16="http://schemas.microsoft.com/office/drawing/2014/main" id="{E308F884-0D6B-4DDD-A0A1-93BF9286FD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80661" y="1892000"/>
            <a:ext cx="4608695" cy="3074000"/>
          </a:xfrm>
          <a:prstGeom prst="rect">
            <a:avLst/>
          </a:prstGeom>
        </p:spPr>
      </p:pic>
    </p:spTree>
    <p:extLst>
      <p:ext uri="{BB962C8B-B14F-4D97-AF65-F5344CB8AC3E}">
        <p14:creationId xmlns:p14="http://schemas.microsoft.com/office/powerpoint/2010/main" val="167112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48F7DD-1EAB-42CD-A4DE-EA3087D1A00D}"/>
              </a:ext>
            </a:extLst>
          </p:cNvPr>
          <p:cNvSpPr txBox="1"/>
          <p:nvPr/>
        </p:nvSpPr>
        <p:spPr>
          <a:xfrm>
            <a:off x="8691237" y="2610916"/>
            <a:ext cx="3693112" cy="2031325"/>
          </a:xfrm>
          <a:prstGeom prst="rect">
            <a:avLst/>
          </a:prstGeom>
          <a:noFill/>
        </p:spPr>
        <p:txBody>
          <a:bodyPr wrap="square" rtlCol="0">
            <a:spAutoFit/>
          </a:bodyPr>
          <a:lstStyle/>
          <a:p>
            <a:pPr marL="285750" indent="-285750">
              <a:buFont typeface="Arial" panose="020B0604020202020204" pitchFamily="34" charset="0"/>
              <a:buChar char="•"/>
            </a:pPr>
            <a:r>
              <a:rPr lang="en-GB" dirty="0"/>
              <a:t>University 52%</a:t>
            </a:r>
          </a:p>
          <a:p>
            <a:pPr marL="285750" indent="-285750">
              <a:buFont typeface="Arial" panose="020B0604020202020204" pitchFamily="34" charset="0"/>
              <a:buChar char="•"/>
            </a:pPr>
            <a:r>
              <a:rPr lang="en-GB" dirty="0"/>
              <a:t>Secondary education 18%</a:t>
            </a:r>
          </a:p>
          <a:p>
            <a:pPr marL="285750" indent="-285750">
              <a:buFont typeface="Arial" panose="020B0604020202020204" pitchFamily="34" charset="0"/>
              <a:buChar char="•"/>
            </a:pPr>
            <a:r>
              <a:rPr lang="en-GB" dirty="0"/>
              <a:t>College 10%</a:t>
            </a:r>
          </a:p>
          <a:p>
            <a:pPr marL="285750" indent="-285750">
              <a:buFont typeface="Arial" panose="020B0604020202020204" pitchFamily="34" charset="0"/>
              <a:buChar char="•"/>
            </a:pPr>
            <a:r>
              <a:rPr lang="en-GB" dirty="0"/>
              <a:t>Don't know 7%</a:t>
            </a:r>
          </a:p>
          <a:p>
            <a:pPr marL="285750" indent="-285750">
              <a:buFont typeface="Arial" panose="020B0604020202020204" pitchFamily="34" charset="0"/>
              <a:buChar char="•"/>
            </a:pPr>
            <a:r>
              <a:rPr lang="en-GB" dirty="0"/>
              <a:t>Primary education 7%</a:t>
            </a:r>
          </a:p>
          <a:p>
            <a:pPr marL="285750" indent="-285750">
              <a:buFont typeface="Arial" panose="020B0604020202020204" pitchFamily="34" charset="0"/>
              <a:buChar char="•"/>
            </a:pPr>
            <a:r>
              <a:rPr lang="en-GB" dirty="0"/>
              <a:t>Other place of study 3%</a:t>
            </a:r>
          </a:p>
          <a:p>
            <a:pPr marL="285750" indent="-285750">
              <a:buFont typeface="Arial" panose="020B0604020202020204" pitchFamily="34" charset="0"/>
              <a:buChar char="•"/>
            </a:pPr>
            <a:r>
              <a:rPr lang="en-GB" dirty="0"/>
              <a:t>I’ve not learnt this yet 3%</a:t>
            </a:r>
          </a:p>
        </p:txBody>
      </p:sp>
      <p:sp>
        <p:nvSpPr>
          <p:cNvPr id="6" name="Title 1">
            <a:extLst>
              <a:ext uri="{FF2B5EF4-FFF2-40B4-BE49-F238E27FC236}">
                <a16:creationId xmlns:a16="http://schemas.microsoft.com/office/drawing/2014/main" id="{E0D89B86-0F6A-4B5D-B6E3-3389A2D2BC5F}"/>
              </a:ext>
            </a:extLst>
          </p:cNvPr>
          <p:cNvSpPr txBox="1">
            <a:spLocks/>
          </p:cNvSpPr>
          <p:nvPr/>
        </p:nvSpPr>
        <p:spPr>
          <a:xfrm>
            <a:off x="261155" y="714812"/>
            <a:ext cx="5100958"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PLACES OF STUDY ACTING ON CLIMATE</a:t>
            </a:r>
          </a:p>
        </p:txBody>
      </p:sp>
      <p:graphicFrame>
        <p:nvGraphicFramePr>
          <p:cNvPr id="7" name="Chart 6">
            <a:extLst>
              <a:ext uri="{FF2B5EF4-FFF2-40B4-BE49-F238E27FC236}">
                <a16:creationId xmlns:a16="http://schemas.microsoft.com/office/drawing/2014/main" id="{74C8AFC5-1410-4592-BBCF-ABA621C45BDB}"/>
              </a:ext>
            </a:extLst>
          </p:cNvPr>
          <p:cNvGraphicFramePr>
            <a:graphicFrameLocks/>
          </p:cNvGraphicFramePr>
          <p:nvPr>
            <p:extLst>
              <p:ext uri="{D42A27DB-BD31-4B8C-83A1-F6EECF244321}">
                <p14:modId xmlns:p14="http://schemas.microsoft.com/office/powerpoint/2010/main" val="6077911"/>
              </p:ext>
            </p:extLst>
          </p:nvPr>
        </p:nvGraphicFramePr>
        <p:xfrm>
          <a:off x="385011" y="1636295"/>
          <a:ext cx="8219974" cy="4140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50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45BA28-C5D8-4FBD-8323-45895B368983}"/>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24705D5-A75B-43D8-9B30-657CB939B29B}"/>
              </a:ext>
            </a:extLst>
          </p:cNvPr>
          <p:cNvSpPr txBox="1">
            <a:spLocks/>
          </p:cNvSpPr>
          <p:nvPr/>
        </p:nvSpPr>
        <p:spPr>
          <a:xfrm>
            <a:off x="456464" y="680166"/>
            <a:ext cx="9111048" cy="382375"/>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t>STUDENTS’ IDEAS TO IMPROVE ON SUSTAINABLE DEVELOPMENT </a:t>
            </a:r>
          </a:p>
        </p:txBody>
      </p:sp>
      <p:sp>
        <p:nvSpPr>
          <p:cNvPr id="3" name="TextBox 2">
            <a:extLst>
              <a:ext uri="{FF2B5EF4-FFF2-40B4-BE49-F238E27FC236}">
                <a16:creationId xmlns:a16="http://schemas.microsoft.com/office/drawing/2014/main" id="{7116EAC5-FC6C-417B-B0F0-091D1A2D77A6}"/>
              </a:ext>
            </a:extLst>
          </p:cNvPr>
          <p:cNvSpPr txBox="1"/>
          <p:nvPr/>
        </p:nvSpPr>
        <p:spPr>
          <a:xfrm>
            <a:off x="585627" y="2322115"/>
            <a:ext cx="7705817" cy="4524315"/>
          </a:xfrm>
          <a:prstGeom prst="rect">
            <a:avLst/>
          </a:prstGeom>
          <a:noFill/>
        </p:spPr>
        <p:txBody>
          <a:bodyPr wrap="square" rtlCol="0">
            <a:spAutoFit/>
          </a:bodyPr>
          <a:lstStyle/>
          <a:p>
            <a:r>
              <a:rPr lang="en-GB" dirty="0"/>
              <a:t>We had some fascinating responses to this question, there is more information about what respondents said on the following slide, but some topics mentioned were as follows:</a:t>
            </a:r>
          </a:p>
          <a:p>
            <a:endParaRPr lang="en-GB" dirty="0"/>
          </a:p>
          <a:p>
            <a:pPr marL="285750" indent="-285750">
              <a:buFont typeface="Arial" panose="020B0604020202020204" pitchFamily="34" charset="0"/>
              <a:buChar char="•"/>
            </a:pPr>
            <a:r>
              <a:rPr lang="en-GB" dirty="0"/>
              <a:t>Sustainability/climate education within the curriculum: this was mentioned most frequently by respondents.</a:t>
            </a:r>
          </a:p>
          <a:p>
            <a:pPr marL="285750" indent="-285750">
              <a:buFont typeface="Arial" panose="020B0604020202020204" pitchFamily="34" charset="0"/>
              <a:buChar char="•"/>
            </a:pPr>
            <a:r>
              <a:rPr lang="en-GB" dirty="0"/>
              <a:t>The second highest-mentioned topics were, More events and activities on sustainable development, and how sustainable development items (e.g., information, progress, opportunities, etc.) are communicated.</a:t>
            </a:r>
          </a:p>
          <a:p>
            <a:pPr marL="285750" indent="-285750">
              <a:buFont typeface="Arial" panose="020B0604020202020204" pitchFamily="34" charset="0"/>
              <a:buChar char="•"/>
            </a:pPr>
            <a:r>
              <a:rPr lang="en-GB" dirty="0"/>
              <a:t>The third highest-mentioned topic was Waste reduction.</a:t>
            </a:r>
          </a:p>
          <a:p>
            <a:pPr marL="285750" indent="-285750">
              <a:buFont typeface="Arial" panose="020B0604020202020204" pitchFamily="34" charset="0"/>
              <a:buChar char="•"/>
            </a:pPr>
            <a:r>
              <a:rPr lang="en-GB" dirty="0"/>
              <a:t>Interestingly, the fourth highest comment from respondents was that the University and Students Union were already doing well.</a:t>
            </a:r>
          </a:p>
          <a:p>
            <a:pPr marL="285750" indent="-285750">
              <a:buFont typeface="Arial" panose="020B0604020202020204" pitchFamily="34" charset="0"/>
              <a:buChar char="•"/>
            </a:pPr>
            <a:r>
              <a:rPr lang="en-GB" dirty="0"/>
              <a:t>The fifth most mentioned topic was providing more opportunities and experiences within sustainable development. </a:t>
            </a:r>
          </a:p>
          <a:p>
            <a:pPr marL="285750" indent="-285750">
              <a:buFont typeface="Arial" panose="020B0604020202020204" pitchFamily="34" charset="0"/>
              <a:buChar char="•"/>
            </a:pPr>
            <a:r>
              <a:rPr lang="en-GB" dirty="0"/>
              <a:t>Other topics mentioned included: Renewables and energy usage, improving sustainable transport, sustainable food, raising awareness and water usage.</a:t>
            </a:r>
          </a:p>
        </p:txBody>
      </p:sp>
      <p:pic>
        <p:nvPicPr>
          <p:cNvPr id="3074" name="Picture 2" descr="Free Photo Of Person Holding Pen  Stock Photo">
            <a:extLst>
              <a:ext uri="{FF2B5EF4-FFF2-40B4-BE49-F238E27FC236}">
                <a16:creationId xmlns:a16="http://schemas.microsoft.com/office/drawing/2014/main" id="{E6D40270-0961-4D61-981C-6318133D0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704" y="2565279"/>
            <a:ext cx="2623311" cy="3934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7E9BF667-1E71-4C6C-9141-33A14475B130}"/>
              </a:ext>
            </a:extLst>
          </p:cNvPr>
          <p:cNvSpPr/>
          <p:nvPr/>
        </p:nvSpPr>
        <p:spPr>
          <a:xfrm>
            <a:off x="388007" y="1245733"/>
            <a:ext cx="10797858" cy="889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t>The survey asked students:</a:t>
            </a:r>
          </a:p>
          <a:p>
            <a:r>
              <a:rPr lang="en-GB" dirty="0"/>
              <a:t>“Do you have any suggestions on what actions you would like to see your place of study / apprenticeship take to improve its performance on sustainable development?”</a:t>
            </a:r>
          </a:p>
        </p:txBody>
      </p:sp>
    </p:spTree>
    <p:extLst>
      <p:ext uri="{BB962C8B-B14F-4D97-AF65-F5344CB8AC3E}">
        <p14:creationId xmlns:p14="http://schemas.microsoft.com/office/powerpoint/2010/main" val="127627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45BA28-C5D8-4FBD-8323-45895B368983}"/>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24705D5-A75B-43D8-9B30-657CB939B29B}"/>
              </a:ext>
            </a:extLst>
          </p:cNvPr>
          <p:cNvSpPr txBox="1">
            <a:spLocks/>
          </p:cNvSpPr>
          <p:nvPr/>
        </p:nvSpPr>
        <p:spPr>
          <a:xfrm>
            <a:off x="261155" y="579274"/>
            <a:ext cx="8234775" cy="464423"/>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EDUCATION FOR SUSTAINABLE DEVELOPMENT – Slide 1 </a:t>
            </a:r>
          </a:p>
        </p:txBody>
      </p:sp>
      <p:graphicFrame>
        <p:nvGraphicFramePr>
          <p:cNvPr id="4" name="Table 3">
            <a:extLst>
              <a:ext uri="{FF2B5EF4-FFF2-40B4-BE49-F238E27FC236}">
                <a16:creationId xmlns:a16="http://schemas.microsoft.com/office/drawing/2014/main" id="{E77E6B48-92A4-4275-BC23-862B3742A886}"/>
              </a:ext>
            </a:extLst>
          </p:cNvPr>
          <p:cNvGraphicFramePr>
            <a:graphicFrameLocks noGrp="1"/>
          </p:cNvGraphicFramePr>
          <p:nvPr>
            <p:extLst>
              <p:ext uri="{D42A27DB-BD31-4B8C-83A1-F6EECF244321}">
                <p14:modId xmlns:p14="http://schemas.microsoft.com/office/powerpoint/2010/main" val="3678093116"/>
              </p:ext>
            </p:extLst>
          </p:nvPr>
        </p:nvGraphicFramePr>
        <p:xfrm>
          <a:off x="475693" y="1196113"/>
          <a:ext cx="11240614" cy="5257629"/>
        </p:xfrm>
        <a:graphic>
          <a:graphicData uri="http://schemas.openxmlformats.org/drawingml/2006/table">
            <a:tbl>
              <a:tblPr>
                <a:tableStyleId>{5C22544A-7EE6-4342-B048-85BDC9FD1C3A}</a:tableStyleId>
              </a:tblPr>
              <a:tblGrid>
                <a:gridCol w="1102909">
                  <a:extLst>
                    <a:ext uri="{9D8B030D-6E8A-4147-A177-3AD203B41FA5}">
                      <a16:colId xmlns:a16="http://schemas.microsoft.com/office/drawing/2014/main" val="3571958859"/>
                    </a:ext>
                  </a:extLst>
                </a:gridCol>
                <a:gridCol w="10137705">
                  <a:extLst>
                    <a:ext uri="{9D8B030D-6E8A-4147-A177-3AD203B41FA5}">
                      <a16:colId xmlns:a16="http://schemas.microsoft.com/office/drawing/2014/main" val="2625861973"/>
                    </a:ext>
                  </a:extLst>
                </a:gridCol>
              </a:tblGrid>
              <a:tr h="574648">
                <a:tc rowSpan="24">
                  <a:txBody>
                    <a:bodyPr/>
                    <a:lstStyle/>
                    <a:p>
                      <a:pPr algn="ctr" rtl="0" fontAlgn="ctr"/>
                      <a:r>
                        <a:rPr lang="en-GB" sz="1000" u="none" strike="noStrike" dirty="0">
                          <a:effectLst/>
                        </a:rPr>
                        <a:t>Education in the course</a:t>
                      </a:r>
                      <a:endParaRPr lang="en-GB" sz="1000" b="0" i="0" u="none" strike="noStrike" dirty="0">
                        <a:solidFill>
                          <a:srgbClr val="000000"/>
                        </a:solidFill>
                        <a:effectLst/>
                        <a:latin typeface="Calibri" panose="020F0502020204030204" pitchFamily="34" charset="0"/>
                      </a:endParaRPr>
                    </a:p>
                  </a:txBody>
                  <a:tcPr marL="5300" marR="5300" marT="5300" marB="0" anchor="ctr">
                    <a:solidFill>
                      <a:srgbClr val="C0E5E9"/>
                    </a:solidFill>
                  </a:tcPr>
                </a:tc>
                <a:tc>
                  <a:txBody>
                    <a:bodyPr/>
                    <a:lstStyle/>
                    <a:p>
                      <a:pPr algn="l" fontAlgn="b"/>
                      <a:r>
                        <a:rPr lang="en-GB" sz="1000" u="none" strike="noStrike">
                          <a:effectLst/>
                        </a:rPr>
                        <a:t>First, investing in energy-efficient infrastructure and renewable energy sources on campus can significantly reduce its carbon footprint. Implementing sustainable transportation options, such as electric vehicle charging stations and bike-sharing programs, can encourage eco-friendly commuting. Promoting eco-conscious practices like recycling, reducing single-use plastics, and minimizing waste in its procurement processes is crucial. Moreover, integrating sustainability into the curriculum and fostering partnerships with local communities can enhance environmental education and engagement. By achieving recognized sustainability certifications and consistently reporting on progress, UWE Bristol can lead by example in sustainable development.</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473855318"/>
                  </a:ext>
                </a:extLst>
              </a:tr>
              <a:tr h="191549">
                <a:tc vMerge="1">
                  <a:txBody>
                    <a:bodyPr/>
                    <a:lstStyle/>
                    <a:p>
                      <a:endParaRPr lang="en-GB"/>
                    </a:p>
                  </a:txBody>
                  <a:tcPr/>
                </a:tc>
                <a:tc>
                  <a:txBody>
                    <a:bodyPr/>
                    <a:lstStyle/>
                    <a:p>
                      <a:pPr algn="l" fontAlgn="b"/>
                      <a:r>
                        <a:rPr lang="en-GB" sz="1000" u="none" strike="noStrike" dirty="0">
                          <a:effectLst/>
                        </a:rPr>
                        <a:t>By providing lectures on how sustainable development can be implemented in a routine.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722496684"/>
                  </a:ext>
                </a:extLst>
              </a:tr>
              <a:tr h="191549">
                <a:tc vMerge="1">
                  <a:txBody>
                    <a:bodyPr/>
                    <a:lstStyle/>
                    <a:p>
                      <a:endParaRPr lang="en-GB"/>
                    </a:p>
                  </a:txBody>
                  <a:tcPr/>
                </a:tc>
                <a:tc>
                  <a:txBody>
                    <a:bodyPr/>
                    <a:lstStyle/>
                    <a:p>
                      <a:pPr algn="l" fontAlgn="b"/>
                      <a:r>
                        <a:rPr lang="en-GB" sz="1000" u="none" strike="noStrike" dirty="0">
                          <a:effectLst/>
                        </a:rPr>
                        <a:t>be part of the course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064500238"/>
                  </a:ext>
                </a:extLst>
              </a:tr>
              <a:tr h="191549">
                <a:tc vMerge="1">
                  <a:txBody>
                    <a:bodyPr/>
                    <a:lstStyle/>
                    <a:p>
                      <a:endParaRPr lang="en-GB"/>
                    </a:p>
                  </a:txBody>
                  <a:tcPr/>
                </a:tc>
                <a:tc>
                  <a:txBody>
                    <a:bodyPr/>
                    <a:lstStyle/>
                    <a:p>
                      <a:pPr algn="l" fontAlgn="b"/>
                      <a:r>
                        <a:rPr lang="en-GB" sz="1000" u="none" strike="noStrike" dirty="0">
                          <a:effectLst/>
                        </a:rPr>
                        <a:t>Modules and optional </a:t>
                      </a:r>
                      <a:r>
                        <a:rPr lang="en-GB" sz="1000" u="none" strike="noStrike" dirty="0" err="1">
                          <a:effectLst/>
                        </a:rPr>
                        <a:t>activites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575120026"/>
                  </a:ext>
                </a:extLst>
              </a:tr>
              <a:tr h="191549">
                <a:tc vMerge="1">
                  <a:txBody>
                    <a:bodyPr/>
                    <a:lstStyle/>
                    <a:p>
                      <a:endParaRPr lang="en-GB"/>
                    </a:p>
                  </a:txBody>
                  <a:tcPr/>
                </a:tc>
                <a:tc>
                  <a:txBody>
                    <a:bodyPr/>
                    <a:lstStyle/>
                    <a:p>
                      <a:pPr algn="l" fontAlgn="b"/>
                      <a:r>
                        <a:rPr lang="en-GB" sz="1000" u="none" strike="noStrike" dirty="0">
                          <a:effectLst/>
                        </a:rPr>
                        <a:t>Incorporated more into </a:t>
                      </a:r>
                      <a:r>
                        <a:rPr lang="en-GB" sz="1000" u="none" strike="noStrike" dirty="0" err="1">
                          <a:effectLst/>
                        </a:rPr>
                        <a:t>uni</a:t>
                      </a:r>
                      <a:r>
                        <a:rPr lang="en-GB" sz="1000" u="none" strike="noStrike" dirty="0">
                          <a:effectLst/>
                        </a:rPr>
                        <a:t>, potential courses or lectures you could take to learn more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102483859"/>
                  </a:ext>
                </a:extLst>
              </a:tr>
              <a:tr h="191549">
                <a:tc vMerge="1">
                  <a:txBody>
                    <a:bodyPr/>
                    <a:lstStyle/>
                    <a:p>
                      <a:endParaRPr lang="en-GB"/>
                    </a:p>
                  </a:txBody>
                  <a:tcPr/>
                </a:tc>
                <a:tc>
                  <a:txBody>
                    <a:bodyPr/>
                    <a:lstStyle/>
                    <a:p>
                      <a:pPr algn="l" fontAlgn="b"/>
                      <a:r>
                        <a:rPr lang="en-GB" sz="1000" u="none" strike="noStrike" dirty="0">
                          <a:effectLst/>
                        </a:rPr>
                        <a:t>Make part of module requirements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857207248"/>
                  </a:ext>
                </a:extLst>
              </a:tr>
              <a:tr h="191549">
                <a:tc vMerge="1">
                  <a:txBody>
                    <a:bodyPr/>
                    <a:lstStyle/>
                    <a:p>
                      <a:endParaRPr lang="en-GB"/>
                    </a:p>
                  </a:txBody>
                  <a:tcPr/>
                </a:tc>
                <a:tc>
                  <a:txBody>
                    <a:bodyPr/>
                    <a:lstStyle/>
                    <a:p>
                      <a:pPr algn="l" fontAlgn="b"/>
                      <a:r>
                        <a:rPr lang="en-GB" sz="1000" u="none" strike="noStrike" dirty="0">
                          <a:effectLst/>
                        </a:rPr>
                        <a:t>Incorporate learning into modules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862977750"/>
                  </a:ext>
                </a:extLst>
              </a:tr>
              <a:tr h="191549">
                <a:tc vMerge="1">
                  <a:txBody>
                    <a:bodyPr/>
                    <a:lstStyle/>
                    <a:p>
                      <a:endParaRPr lang="en-GB"/>
                    </a:p>
                  </a:txBody>
                  <a:tcPr/>
                </a:tc>
                <a:tc>
                  <a:txBody>
                    <a:bodyPr/>
                    <a:lstStyle/>
                    <a:p>
                      <a:pPr algn="l" fontAlgn="b"/>
                      <a:r>
                        <a:rPr lang="en-GB" sz="1000" u="none" strike="noStrike" dirty="0">
                          <a:effectLst/>
                        </a:rPr>
                        <a:t>More societies about it. More awareness in courses.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69496029"/>
                  </a:ext>
                </a:extLst>
              </a:tr>
              <a:tr h="191549">
                <a:tc vMerge="1">
                  <a:txBody>
                    <a:bodyPr/>
                    <a:lstStyle/>
                    <a:p>
                      <a:endParaRPr lang="en-GB"/>
                    </a:p>
                  </a:txBody>
                  <a:tcPr/>
                </a:tc>
                <a:tc>
                  <a:txBody>
                    <a:bodyPr/>
                    <a:lstStyle/>
                    <a:p>
                      <a:pPr algn="l" fontAlgn="b"/>
                      <a:r>
                        <a:rPr lang="en-GB" sz="1000" u="none" strike="noStrike" dirty="0">
                          <a:effectLst/>
                        </a:rPr>
                        <a:t>It has to improve their teaching methods, and should personally indulge in every student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65911764"/>
                  </a:ext>
                </a:extLst>
              </a:tr>
              <a:tr h="191549">
                <a:tc vMerge="1">
                  <a:txBody>
                    <a:bodyPr/>
                    <a:lstStyle/>
                    <a:p>
                      <a:endParaRPr lang="en-GB"/>
                    </a:p>
                  </a:txBody>
                  <a:tcPr/>
                </a:tc>
                <a:tc>
                  <a:txBody>
                    <a:bodyPr/>
                    <a:lstStyle/>
                    <a:p>
                      <a:pPr algn="l" fontAlgn="b"/>
                      <a:r>
                        <a:rPr lang="en-GB" sz="1000" u="none" strike="noStrike" dirty="0">
                          <a:effectLst/>
                        </a:rPr>
                        <a:t>It needs to be intertwined, innate, in our learning. It cannot feel forced or be the "environmental module". Our future requires this to be muscle memory.</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4129791901"/>
                  </a:ext>
                </a:extLst>
              </a:tr>
              <a:tr h="191549">
                <a:tc vMerge="1">
                  <a:txBody>
                    <a:bodyPr/>
                    <a:lstStyle/>
                    <a:p>
                      <a:endParaRPr lang="en-GB"/>
                    </a:p>
                  </a:txBody>
                  <a:tcPr/>
                </a:tc>
                <a:tc>
                  <a:txBody>
                    <a:bodyPr/>
                    <a:lstStyle/>
                    <a:p>
                      <a:pPr algn="l" fontAlgn="b"/>
                      <a:r>
                        <a:rPr lang="en-GB" sz="1000" u="none" strike="noStrike" dirty="0">
                          <a:effectLst/>
                        </a:rPr>
                        <a:t>Offer work experience in these sectors to all students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738064802"/>
                  </a:ext>
                </a:extLst>
              </a:tr>
              <a:tr h="191549">
                <a:tc vMerge="1">
                  <a:txBody>
                    <a:bodyPr/>
                    <a:lstStyle/>
                    <a:p>
                      <a:endParaRPr lang="en-GB"/>
                    </a:p>
                  </a:txBody>
                  <a:tcPr/>
                </a:tc>
                <a:tc>
                  <a:txBody>
                    <a:bodyPr/>
                    <a:lstStyle/>
                    <a:p>
                      <a:pPr algn="l" fontAlgn="b"/>
                      <a:r>
                        <a:rPr lang="en-GB" sz="1000" u="none" strike="noStrike" dirty="0">
                          <a:effectLst/>
                        </a:rPr>
                        <a:t>More work and volunteering </a:t>
                      </a:r>
                      <a:r>
                        <a:rPr lang="en-GB" sz="1000" u="none" strike="noStrike" dirty="0" err="1">
                          <a:effectLst/>
                        </a:rPr>
                        <a:t>opertunities</a:t>
                      </a:r>
                      <a:r>
                        <a:rPr lang="en-GB" sz="1000" u="none" strike="noStrike" dirty="0">
                          <a:effectLst/>
                        </a:rPr>
                        <a:t> that support that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045697322"/>
                  </a:ext>
                </a:extLst>
              </a:tr>
              <a:tr h="191549">
                <a:tc vMerge="1">
                  <a:txBody>
                    <a:bodyPr/>
                    <a:lstStyle/>
                    <a:p>
                      <a:endParaRPr lang="en-GB"/>
                    </a:p>
                  </a:txBody>
                  <a:tcPr/>
                </a:tc>
                <a:tc>
                  <a:txBody>
                    <a:bodyPr/>
                    <a:lstStyle/>
                    <a:p>
                      <a:pPr algn="l" fontAlgn="b"/>
                      <a:r>
                        <a:rPr lang="en-GB" sz="1000" u="none" strike="noStrike" dirty="0">
                          <a:effectLst/>
                        </a:rPr>
                        <a:t>Teach us and communicate well any opportunities to learn</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168203135"/>
                  </a:ext>
                </a:extLst>
              </a:tr>
              <a:tr h="191549">
                <a:tc vMerge="1">
                  <a:txBody>
                    <a:bodyPr/>
                    <a:lstStyle/>
                    <a:p>
                      <a:endParaRPr lang="en-GB"/>
                    </a:p>
                  </a:txBody>
                  <a:tcPr/>
                </a:tc>
                <a:tc>
                  <a:txBody>
                    <a:bodyPr/>
                    <a:lstStyle/>
                    <a:p>
                      <a:pPr algn="l" fontAlgn="b"/>
                      <a:r>
                        <a:rPr lang="en-GB" sz="1000" u="none" strike="noStrike" dirty="0">
                          <a:effectLst/>
                        </a:rPr>
                        <a:t>Integrate seminars and courses into each course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302433535"/>
                  </a:ext>
                </a:extLst>
              </a:tr>
              <a:tr h="191549">
                <a:tc vMerge="1">
                  <a:txBody>
                    <a:bodyPr/>
                    <a:lstStyle/>
                    <a:p>
                      <a:endParaRPr lang="en-GB"/>
                    </a:p>
                  </a:txBody>
                  <a:tcPr/>
                </a:tc>
                <a:tc>
                  <a:txBody>
                    <a:bodyPr/>
                    <a:lstStyle/>
                    <a:p>
                      <a:pPr algn="l" fontAlgn="b"/>
                      <a:r>
                        <a:rPr lang="en-GB" sz="1000" u="none" strike="noStrike" dirty="0">
                          <a:effectLst/>
                        </a:rPr>
                        <a:t>Make sustainable curriculum options more openly advertised and available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705449604"/>
                  </a:ext>
                </a:extLst>
              </a:tr>
              <a:tr h="191549">
                <a:tc vMerge="1">
                  <a:txBody>
                    <a:bodyPr/>
                    <a:lstStyle/>
                    <a:p>
                      <a:endParaRPr lang="en-GB"/>
                    </a:p>
                  </a:txBody>
                  <a:tcPr/>
                </a:tc>
                <a:tc>
                  <a:txBody>
                    <a:bodyPr/>
                    <a:lstStyle/>
                    <a:p>
                      <a:pPr algn="l" fontAlgn="b"/>
                      <a:r>
                        <a:rPr lang="en-GB" sz="1000" u="none" strike="noStrike" dirty="0">
                          <a:effectLst/>
                        </a:rPr>
                        <a:t>Workshops, study days involving these topics, projects fitting sustainable briefs etc</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537528282"/>
                  </a:ext>
                </a:extLst>
              </a:tr>
              <a:tr h="191549">
                <a:tc vMerge="1">
                  <a:txBody>
                    <a:bodyPr/>
                    <a:lstStyle/>
                    <a:p>
                      <a:endParaRPr lang="en-GB"/>
                    </a:p>
                  </a:txBody>
                  <a:tcPr/>
                </a:tc>
                <a:tc>
                  <a:txBody>
                    <a:bodyPr/>
                    <a:lstStyle/>
                    <a:p>
                      <a:pPr algn="l" fontAlgn="b"/>
                      <a:r>
                        <a:rPr lang="en-GB" sz="1000" u="none" strike="noStrike" dirty="0">
                          <a:effectLst/>
                        </a:rPr>
                        <a:t>Include it into all courses.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847984831"/>
                  </a:ext>
                </a:extLst>
              </a:tr>
              <a:tr h="191549">
                <a:tc vMerge="1">
                  <a:txBody>
                    <a:bodyPr/>
                    <a:lstStyle/>
                    <a:p>
                      <a:endParaRPr lang="en-GB"/>
                    </a:p>
                  </a:txBody>
                  <a:tcPr/>
                </a:tc>
                <a:tc>
                  <a:txBody>
                    <a:bodyPr/>
                    <a:lstStyle/>
                    <a:p>
                      <a:pPr algn="l" fontAlgn="b"/>
                      <a:r>
                        <a:rPr lang="en-GB" sz="1000" u="none" strike="noStrike" dirty="0">
                          <a:effectLst/>
                        </a:rPr>
                        <a:t>To incorporate it into existing modules using case studies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707820333"/>
                  </a:ext>
                </a:extLst>
              </a:tr>
              <a:tr h="191549">
                <a:tc vMerge="1">
                  <a:txBody>
                    <a:bodyPr/>
                    <a:lstStyle/>
                    <a:p>
                      <a:endParaRPr lang="en-GB"/>
                    </a:p>
                  </a:txBody>
                  <a:tcPr/>
                </a:tc>
                <a:tc>
                  <a:txBody>
                    <a:bodyPr/>
                    <a:lstStyle/>
                    <a:p>
                      <a:pPr algn="l" fontAlgn="b"/>
                      <a:r>
                        <a:rPr lang="en-GB" sz="1000" u="none" strike="noStrike" dirty="0">
                          <a:effectLst/>
                        </a:rPr>
                        <a:t>Workshops and seminars to bring attention to sustainability and using it in development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4077815984"/>
                  </a:ext>
                </a:extLst>
              </a:tr>
              <a:tr h="191549">
                <a:tc vMerge="1">
                  <a:txBody>
                    <a:bodyPr/>
                    <a:lstStyle/>
                    <a:p>
                      <a:endParaRPr lang="en-GB"/>
                    </a:p>
                  </a:txBody>
                  <a:tcPr/>
                </a:tc>
                <a:tc>
                  <a:txBody>
                    <a:bodyPr/>
                    <a:lstStyle/>
                    <a:p>
                      <a:pPr algn="l" fontAlgn="b"/>
                      <a:r>
                        <a:rPr lang="en-GB" sz="1000" u="none" strike="noStrike" dirty="0">
                          <a:effectLst/>
                        </a:rPr>
                        <a:t>incorporate sustainable thinking into assignments and coursework. Ensure any design solutions have been considered for the </a:t>
                      </a:r>
                      <a:r>
                        <a:rPr lang="en-GB" sz="1000" u="none" strike="noStrike" dirty="0" err="1">
                          <a:effectLst/>
                        </a:rPr>
                        <a:t>ir</a:t>
                      </a:r>
                      <a:r>
                        <a:rPr lang="en-GB" sz="1000" u="none" strike="noStrike" dirty="0">
                          <a:effectLst/>
                        </a:rPr>
                        <a:t> environmental impact. Make sustainability part of the marking criteria to ensure students give it value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0191053"/>
                  </a:ext>
                </a:extLst>
              </a:tr>
              <a:tr h="191549">
                <a:tc vMerge="1">
                  <a:txBody>
                    <a:bodyPr/>
                    <a:lstStyle/>
                    <a:p>
                      <a:endParaRPr lang="en-GB"/>
                    </a:p>
                  </a:txBody>
                  <a:tcPr/>
                </a:tc>
                <a:tc>
                  <a:txBody>
                    <a:bodyPr/>
                    <a:lstStyle/>
                    <a:p>
                      <a:pPr algn="l" fontAlgn="b"/>
                      <a:r>
                        <a:rPr lang="en-GB" sz="1000" u="none" strike="noStrike" dirty="0">
                          <a:effectLst/>
                        </a:rPr>
                        <a:t>More 'real world' examples and case studies of advancements in the industry.</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4079137015"/>
                  </a:ext>
                </a:extLst>
              </a:tr>
              <a:tr h="191549">
                <a:tc vMerge="1">
                  <a:txBody>
                    <a:bodyPr/>
                    <a:lstStyle/>
                    <a:p>
                      <a:endParaRPr lang="en-GB"/>
                    </a:p>
                  </a:txBody>
                  <a:tcPr/>
                </a:tc>
                <a:tc>
                  <a:txBody>
                    <a:bodyPr/>
                    <a:lstStyle/>
                    <a:p>
                      <a:pPr algn="l" fontAlgn="b"/>
                      <a:r>
                        <a:rPr lang="en-GB" sz="1000" u="none" strike="noStrike" dirty="0">
                          <a:effectLst/>
                        </a:rPr>
                        <a:t>Make some practical tasks/coursework based on it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411593662"/>
                  </a:ext>
                </a:extLst>
              </a:tr>
              <a:tr h="191549">
                <a:tc vMerge="1">
                  <a:txBody>
                    <a:bodyPr/>
                    <a:lstStyle/>
                    <a:p>
                      <a:endParaRPr lang="en-GB"/>
                    </a:p>
                  </a:txBody>
                  <a:tcPr/>
                </a:tc>
                <a:tc>
                  <a:txBody>
                    <a:bodyPr/>
                    <a:lstStyle/>
                    <a:p>
                      <a:pPr algn="l" fontAlgn="b"/>
                      <a:r>
                        <a:rPr lang="en-GB" sz="1000" u="none" strike="noStrike" dirty="0">
                          <a:effectLst/>
                        </a:rPr>
                        <a:t>There needs to be more lecturers that have a focus on the environment. There is currently one photographer lecturer that has spoke a lot about sustainability, and every other one doesn’t mention the environment in their own work.</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147970821"/>
                  </a:ext>
                </a:extLst>
              </a:tr>
              <a:tr h="191549">
                <a:tc vMerge="1">
                  <a:txBody>
                    <a:bodyPr/>
                    <a:lstStyle/>
                    <a:p>
                      <a:endParaRPr lang="en-GB"/>
                    </a:p>
                  </a:txBody>
                  <a:tcPr/>
                </a:tc>
                <a:tc>
                  <a:txBody>
                    <a:bodyPr/>
                    <a:lstStyle/>
                    <a:p>
                      <a:pPr algn="l" fontAlgn="b"/>
                      <a:r>
                        <a:rPr lang="en-GB" sz="1000" u="none" strike="noStrike" dirty="0">
                          <a:effectLst/>
                        </a:rPr>
                        <a:t>Include it in the realm of a geographical perspective.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414535986"/>
                  </a:ext>
                </a:extLst>
              </a:tr>
            </a:tbl>
          </a:graphicData>
        </a:graphic>
      </p:graphicFrame>
    </p:spTree>
    <p:extLst>
      <p:ext uri="{BB962C8B-B14F-4D97-AF65-F5344CB8AC3E}">
        <p14:creationId xmlns:p14="http://schemas.microsoft.com/office/powerpoint/2010/main" val="1319840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45BA28-C5D8-4FBD-8323-45895B368983}"/>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24705D5-A75B-43D8-9B30-657CB939B29B}"/>
              </a:ext>
            </a:extLst>
          </p:cNvPr>
          <p:cNvSpPr txBox="1">
            <a:spLocks/>
          </p:cNvSpPr>
          <p:nvPr/>
        </p:nvSpPr>
        <p:spPr>
          <a:xfrm>
            <a:off x="261155" y="579274"/>
            <a:ext cx="8234775" cy="464423"/>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EDUCATION FOR SUSTAINABLE DEVELOPMENT – Slide 2 </a:t>
            </a:r>
          </a:p>
        </p:txBody>
      </p:sp>
      <p:graphicFrame>
        <p:nvGraphicFramePr>
          <p:cNvPr id="3" name="Table 2">
            <a:extLst>
              <a:ext uri="{FF2B5EF4-FFF2-40B4-BE49-F238E27FC236}">
                <a16:creationId xmlns:a16="http://schemas.microsoft.com/office/drawing/2014/main" id="{6EED06F8-DE2C-4C9E-B022-5973A44829F8}"/>
              </a:ext>
            </a:extLst>
          </p:cNvPr>
          <p:cNvGraphicFramePr>
            <a:graphicFrameLocks noGrp="1"/>
          </p:cNvGraphicFramePr>
          <p:nvPr>
            <p:extLst>
              <p:ext uri="{D42A27DB-BD31-4B8C-83A1-F6EECF244321}">
                <p14:modId xmlns:p14="http://schemas.microsoft.com/office/powerpoint/2010/main" val="3375672713"/>
              </p:ext>
            </p:extLst>
          </p:nvPr>
        </p:nvGraphicFramePr>
        <p:xfrm>
          <a:off x="428520" y="1204963"/>
          <a:ext cx="11334959" cy="5186214"/>
        </p:xfrm>
        <a:graphic>
          <a:graphicData uri="http://schemas.openxmlformats.org/drawingml/2006/table">
            <a:tbl>
              <a:tblPr>
                <a:tableStyleId>{5C22544A-7EE6-4342-B048-85BDC9FD1C3A}</a:tableStyleId>
              </a:tblPr>
              <a:tblGrid>
                <a:gridCol w="1161163">
                  <a:extLst>
                    <a:ext uri="{9D8B030D-6E8A-4147-A177-3AD203B41FA5}">
                      <a16:colId xmlns:a16="http://schemas.microsoft.com/office/drawing/2014/main" val="4056205280"/>
                    </a:ext>
                  </a:extLst>
                </a:gridCol>
                <a:gridCol w="10173796">
                  <a:extLst>
                    <a:ext uri="{9D8B030D-6E8A-4147-A177-3AD203B41FA5}">
                      <a16:colId xmlns:a16="http://schemas.microsoft.com/office/drawing/2014/main" val="1359031608"/>
                    </a:ext>
                  </a:extLst>
                </a:gridCol>
              </a:tblGrid>
              <a:tr h="162505">
                <a:tc rowSpan="23">
                  <a:txBody>
                    <a:bodyPr/>
                    <a:lstStyle/>
                    <a:p>
                      <a:pPr algn="ctr" rtl="0" fontAlgn="ctr"/>
                      <a:r>
                        <a:rPr lang="en-GB" sz="1000" u="none" strike="noStrike" dirty="0">
                          <a:effectLst/>
                        </a:rPr>
                        <a:t>Education in the course</a:t>
                      </a:r>
                      <a:endParaRPr lang="en-GB" sz="1000" b="0" i="0" u="none" strike="noStrike" dirty="0">
                        <a:solidFill>
                          <a:srgbClr val="000000"/>
                        </a:solidFill>
                        <a:effectLst/>
                        <a:latin typeface="Calibri" panose="020F0502020204030204" pitchFamily="34" charset="0"/>
                      </a:endParaRPr>
                    </a:p>
                  </a:txBody>
                  <a:tcPr marL="5300" marR="5300" marT="5300" marB="0" anchor="ctr">
                    <a:solidFill>
                      <a:srgbClr val="C0E5E9"/>
                    </a:solidFill>
                  </a:tcPr>
                </a:tc>
                <a:tc>
                  <a:txBody>
                    <a:bodyPr/>
                    <a:lstStyle/>
                    <a:p>
                      <a:pPr algn="l" fontAlgn="b"/>
                      <a:r>
                        <a:rPr lang="en-GB" sz="1000" u="none" strike="noStrike" dirty="0">
                          <a:effectLst/>
                        </a:rPr>
                        <a:t>Optional modules on working to incorporate sustainable development in work</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025344350"/>
                  </a:ext>
                </a:extLst>
              </a:tr>
              <a:tr h="162505">
                <a:tc vMerge="1">
                  <a:txBody>
                    <a:bodyPr/>
                    <a:lstStyle/>
                    <a:p>
                      <a:endParaRPr lang="en-GB"/>
                    </a:p>
                  </a:txBody>
                  <a:tcPr/>
                </a:tc>
                <a:tc>
                  <a:txBody>
                    <a:bodyPr/>
                    <a:lstStyle/>
                    <a:p>
                      <a:pPr algn="l" fontAlgn="b"/>
                      <a:r>
                        <a:rPr lang="en-GB" sz="1000" u="none" strike="noStrike">
                          <a:effectLst/>
                        </a:rPr>
                        <a:t>fun and interesting workshops and seminars for students to help them engage with sustainability.</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97446668"/>
                  </a:ext>
                </a:extLst>
              </a:tr>
              <a:tr h="162505">
                <a:tc vMerge="1">
                  <a:txBody>
                    <a:bodyPr/>
                    <a:lstStyle/>
                    <a:p>
                      <a:endParaRPr lang="en-GB"/>
                    </a:p>
                  </a:txBody>
                  <a:tcPr/>
                </a:tc>
                <a:tc>
                  <a:txBody>
                    <a:bodyPr/>
                    <a:lstStyle/>
                    <a:p>
                      <a:pPr algn="l" fontAlgn="b"/>
                      <a:r>
                        <a:rPr lang="en-GB" sz="1000" u="none" strike="noStrike">
                          <a:effectLst/>
                        </a:rPr>
                        <a:t>Incorporate the topic in a way that is relevant to the course of study in lectures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32029602"/>
                  </a:ext>
                </a:extLst>
              </a:tr>
              <a:tr h="162505">
                <a:tc vMerge="1">
                  <a:txBody>
                    <a:bodyPr/>
                    <a:lstStyle/>
                    <a:p>
                      <a:endParaRPr lang="en-GB"/>
                    </a:p>
                  </a:txBody>
                  <a:tcPr/>
                </a:tc>
                <a:tc>
                  <a:txBody>
                    <a:bodyPr/>
                    <a:lstStyle/>
                    <a:p>
                      <a:pPr algn="l" fontAlgn="b"/>
                      <a:r>
                        <a:rPr lang="en-GB" sz="1000" u="none" strike="noStrike">
                          <a:effectLst/>
                        </a:rPr>
                        <a:t>Additional modules and interactive sessions like quizzes and questionnaires that will catch the interest of busy students.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547835694"/>
                  </a:ext>
                </a:extLst>
              </a:tr>
              <a:tr h="476592">
                <a:tc vMerge="1">
                  <a:txBody>
                    <a:bodyPr/>
                    <a:lstStyle/>
                    <a:p>
                      <a:endParaRPr lang="en-GB"/>
                    </a:p>
                  </a:txBody>
                  <a:tcPr/>
                </a:tc>
                <a:tc>
                  <a:txBody>
                    <a:bodyPr/>
                    <a:lstStyle/>
                    <a:p>
                      <a:pPr algn="l" fontAlgn="b"/>
                      <a:r>
                        <a:rPr lang="en-GB" sz="1000" u="none" strike="noStrike">
                          <a:effectLst/>
                        </a:rPr>
                        <a:t>Implementing a largely plant based food system. Creating policies about waste production. Speaking up and making statements on current political and social injustices.  Reporting on protest/ activism work that students are involved in. Looking towards new ways to merge courses/tutors etc so we have a broader depth of understanding on current issues.  Taking more input from students about what should be changed as the world changes.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333000976"/>
                  </a:ext>
                </a:extLst>
              </a:tr>
              <a:tr h="476592">
                <a:tc vMerge="1">
                  <a:txBody>
                    <a:bodyPr/>
                    <a:lstStyle/>
                    <a:p>
                      <a:endParaRPr lang="en-GB"/>
                    </a:p>
                  </a:txBody>
                  <a:tcPr/>
                </a:tc>
                <a:tc>
                  <a:txBody>
                    <a:bodyPr/>
                    <a:lstStyle/>
                    <a:p>
                      <a:pPr algn="l" fontAlgn="b"/>
                      <a:r>
                        <a:rPr lang="en-GB" sz="1000" u="none" strike="noStrike">
                          <a:effectLst/>
                        </a:rPr>
                        <a:t>Integrating sustainable development within their curriculum, not just offering volunteering options, etc. Many students do not find the time for these activities, whether this be because of work commitments, or otherwise. If the curriculum were to have an intentional focus on elements on how their course relates to sustainable development, it would enable students during class time to begin developing their knowledge, especially so for projects that focus on these issues.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725079001"/>
                  </a:ext>
                </a:extLst>
              </a:tr>
              <a:tr h="476592">
                <a:tc vMerge="1">
                  <a:txBody>
                    <a:bodyPr/>
                    <a:lstStyle/>
                    <a:p>
                      <a:endParaRPr lang="en-GB"/>
                    </a:p>
                  </a:txBody>
                  <a:tcPr/>
                </a:tc>
                <a:tc>
                  <a:txBody>
                    <a:bodyPr/>
                    <a:lstStyle/>
                    <a:p>
                      <a:pPr algn="l" fontAlgn="b"/>
                      <a:r>
                        <a:rPr lang="en-GB" sz="1000" u="none" strike="noStrike">
                          <a:effectLst/>
                        </a:rPr>
                        <a:t>I would like to see sustainable development included in most courses to avoid the 'green washing' which occurs when 'marketing and business' type degrees/graduates use the concept to sell products without questioning the very concepts of 'growth' and 'consumption' as a problematic narrative. I can see how in the 'hard sciences' it is much harder to incorporate ideas about sustainable development, but in most 'applied' subjects it is very possible and desirable.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737962152"/>
                  </a:ext>
                </a:extLst>
              </a:tr>
              <a:tr h="162505">
                <a:tc vMerge="1">
                  <a:txBody>
                    <a:bodyPr/>
                    <a:lstStyle/>
                    <a:p>
                      <a:endParaRPr lang="en-GB"/>
                    </a:p>
                  </a:txBody>
                  <a:tcPr/>
                </a:tc>
                <a:tc>
                  <a:txBody>
                    <a:bodyPr/>
                    <a:lstStyle/>
                    <a:p>
                      <a:pPr algn="l" fontAlgn="b"/>
                      <a:r>
                        <a:rPr lang="en-GB" sz="1000" u="none" strike="noStrike">
                          <a:effectLst/>
                        </a:rPr>
                        <a:t>I would like lecturers and teachers to at least have some basic knowledge about it and incorporate into students learning</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017776140"/>
                  </a:ext>
                </a:extLst>
              </a:tr>
              <a:tr h="162505">
                <a:tc vMerge="1">
                  <a:txBody>
                    <a:bodyPr/>
                    <a:lstStyle/>
                    <a:p>
                      <a:endParaRPr lang="en-GB"/>
                    </a:p>
                  </a:txBody>
                  <a:tcPr/>
                </a:tc>
                <a:tc>
                  <a:txBody>
                    <a:bodyPr/>
                    <a:lstStyle/>
                    <a:p>
                      <a:pPr algn="l" fontAlgn="b"/>
                      <a:r>
                        <a:rPr lang="en-GB" sz="1000" u="none" strike="noStrike">
                          <a:effectLst/>
                        </a:rPr>
                        <a:t>Encourage students from non- traditionaly sustainable courses eg aerospace and engineering to actively prepare for a sustainable future.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032102283"/>
                  </a:ext>
                </a:extLst>
              </a:tr>
              <a:tr h="197713">
                <a:tc vMerge="1">
                  <a:txBody>
                    <a:bodyPr/>
                    <a:lstStyle/>
                    <a:p>
                      <a:endParaRPr lang="en-GB"/>
                    </a:p>
                  </a:txBody>
                  <a:tcPr/>
                </a:tc>
                <a:tc>
                  <a:txBody>
                    <a:bodyPr/>
                    <a:lstStyle/>
                    <a:p>
                      <a:pPr algn="l" fontAlgn="b"/>
                      <a:r>
                        <a:rPr lang="en-GB" sz="1000" u="none" strike="noStrike" dirty="0">
                          <a:effectLst/>
                        </a:rPr>
                        <a:t>I would like to see more encouragement from course leaders and staff for us to engage with the sustainable teaching we have been offered. Content in person as well as online lectures!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207279290"/>
                  </a:ext>
                </a:extLst>
              </a:tr>
              <a:tr h="162505">
                <a:tc vMerge="1">
                  <a:txBody>
                    <a:bodyPr/>
                    <a:lstStyle/>
                    <a:p>
                      <a:endParaRPr lang="en-GB"/>
                    </a:p>
                  </a:txBody>
                  <a:tcPr/>
                </a:tc>
                <a:tc>
                  <a:txBody>
                    <a:bodyPr/>
                    <a:lstStyle/>
                    <a:p>
                      <a:pPr algn="l" fontAlgn="b"/>
                      <a:r>
                        <a:rPr lang="en-GB" sz="1000" u="none" strike="noStrike">
                          <a:effectLst/>
                        </a:rPr>
                        <a:t>wish to see sustainable practices like recycling programs, energy-efficient buildings, and curriculum that emphasizes sustainability at your place of study.</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537060029"/>
                  </a:ext>
                </a:extLst>
              </a:tr>
              <a:tr h="162505">
                <a:tc vMerge="1">
                  <a:txBody>
                    <a:bodyPr/>
                    <a:lstStyle/>
                    <a:p>
                      <a:endParaRPr lang="en-GB"/>
                    </a:p>
                  </a:txBody>
                  <a:tcPr/>
                </a:tc>
                <a:tc>
                  <a:txBody>
                    <a:bodyPr/>
                    <a:lstStyle/>
                    <a:p>
                      <a:pPr algn="l" fontAlgn="b"/>
                      <a:r>
                        <a:rPr lang="en-GB" sz="1000" u="none" strike="noStrike" dirty="0">
                          <a:effectLst/>
                        </a:rPr>
                        <a:t>Through more case studies.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017002652"/>
                  </a:ext>
                </a:extLst>
              </a:tr>
              <a:tr h="162505">
                <a:tc vMerge="1">
                  <a:txBody>
                    <a:bodyPr/>
                    <a:lstStyle/>
                    <a:p>
                      <a:endParaRPr lang="en-GB"/>
                    </a:p>
                  </a:txBody>
                  <a:tcPr/>
                </a:tc>
                <a:tc>
                  <a:txBody>
                    <a:bodyPr/>
                    <a:lstStyle/>
                    <a:p>
                      <a:pPr algn="l" fontAlgn="b"/>
                      <a:r>
                        <a:rPr lang="en-GB" sz="1000" u="none" strike="noStrike">
                          <a:effectLst/>
                        </a:rPr>
                        <a:t>The school should strengthen multicultural education to foster understanding and communication among students from diverse backgrounds.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667251894"/>
                  </a:ext>
                </a:extLst>
              </a:tr>
              <a:tr h="162505">
                <a:tc vMerge="1">
                  <a:txBody>
                    <a:bodyPr/>
                    <a:lstStyle/>
                    <a:p>
                      <a:endParaRPr lang="en-GB"/>
                    </a:p>
                  </a:txBody>
                  <a:tcPr/>
                </a:tc>
                <a:tc>
                  <a:txBody>
                    <a:bodyPr/>
                    <a:lstStyle/>
                    <a:p>
                      <a:pPr algn="l" fontAlgn="b"/>
                      <a:r>
                        <a:rPr lang="en-GB" sz="1000" u="none" strike="noStrike" dirty="0">
                          <a:effectLst/>
                        </a:rPr>
                        <a:t>Additional applicable courses to every programme to indoctrinate sustainable development.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575860089"/>
                  </a:ext>
                </a:extLst>
              </a:tr>
              <a:tr h="319548">
                <a:tc vMerge="1">
                  <a:txBody>
                    <a:bodyPr/>
                    <a:lstStyle/>
                    <a:p>
                      <a:endParaRPr lang="en-GB"/>
                    </a:p>
                  </a:txBody>
                  <a:tcPr/>
                </a:tc>
                <a:tc>
                  <a:txBody>
                    <a:bodyPr/>
                    <a:lstStyle/>
                    <a:p>
                      <a:pPr algn="l" fontAlgn="b"/>
                      <a:r>
                        <a:rPr lang="en-GB" sz="1000" u="none" strike="noStrike" dirty="0">
                          <a:effectLst/>
                        </a:rPr>
                        <a:t>I think there should be a greater focus on integrating sustainability into engineering projects within my place of study. There is project week for engineering practice, but it would be good to have a higher focus on sustainability in projects for other lectures!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890197334"/>
                  </a:ext>
                </a:extLst>
              </a:tr>
              <a:tr h="162505">
                <a:tc vMerge="1">
                  <a:txBody>
                    <a:bodyPr/>
                    <a:lstStyle/>
                    <a:p>
                      <a:endParaRPr lang="en-GB"/>
                    </a:p>
                  </a:txBody>
                  <a:tcPr/>
                </a:tc>
                <a:tc>
                  <a:txBody>
                    <a:bodyPr/>
                    <a:lstStyle/>
                    <a:p>
                      <a:pPr algn="l" fontAlgn="b"/>
                      <a:r>
                        <a:rPr lang="en-GB" sz="1000" u="none" strike="noStrike" dirty="0">
                          <a:effectLst/>
                        </a:rPr>
                        <a:t>More optional workshops or lectures on this matter</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445389469"/>
                  </a:ext>
                </a:extLst>
              </a:tr>
              <a:tr h="162505">
                <a:tc vMerge="1">
                  <a:txBody>
                    <a:bodyPr/>
                    <a:lstStyle/>
                    <a:p>
                      <a:endParaRPr lang="en-GB"/>
                    </a:p>
                  </a:txBody>
                  <a:tcPr/>
                </a:tc>
                <a:tc>
                  <a:txBody>
                    <a:bodyPr/>
                    <a:lstStyle/>
                    <a:p>
                      <a:pPr algn="l" fontAlgn="b"/>
                      <a:r>
                        <a:rPr lang="en-GB" sz="1000" u="none" strike="noStrike" dirty="0">
                          <a:effectLst/>
                        </a:rPr>
                        <a:t>Maybe one lecture but it’s not that important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93288758"/>
                  </a:ext>
                </a:extLst>
              </a:tr>
              <a:tr h="162505">
                <a:tc vMerge="1">
                  <a:txBody>
                    <a:bodyPr/>
                    <a:lstStyle/>
                    <a:p>
                      <a:endParaRPr lang="en-GB"/>
                    </a:p>
                  </a:txBody>
                  <a:tcPr/>
                </a:tc>
                <a:tc>
                  <a:txBody>
                    <a:bodyPr/>
                    <a:lstStyle/>
                    <a:p>
                      <a:pPr algn="l" fontAlgn="b"/>
                      <a:r>
                        <a:rPr lang="en-GB" sz="1000" u="none" strike="noStrike" dirty="0">
                          <a:effectLst/>
                        </a:rPr>
                        <a:t>Teaching un-green washed information not spewed by oil/energy companies. Teach practices in agriculture or business towards sustainable development.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552798276"/>
                  </a:ext>
                </a:extLst>
              </a:tr>
              <a:tr h="162505">
                <a:tc vMerge="1">
                  <a:txBody>
                    <a:bodyPr/>
                    <a:lstStyle/>
                    <a:p>
                      <a:endParaRPr lang="en-GB"/>
                    </a:p>
                  </a:txBody>
                  <a:tcPr/>
                </a:tc>
                <a:tc>
                  <a:txBody>
                    <a:bodyPr/>
                    <a:lstStyle/>
                    <a:p>
                      <a:pPr algn="l" fontAlgn="b"/>
                      <a:r>
                        <a:rPr lang="en-GB" sz="1000" u="none" strike="noStrike" dirty="0">
                          <a:effectLst/>
                        </a:rPr>
                        <a:t>More teachings of aesthetics that implement sustainable change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024544320"/>
                  </a:ext>
                </a:extLst>
              </a:tr>
              <a:tr h="476592">
                <a:tc vMerge="1">
                  <a:txBody>
                    <a:bodyPr/>
                    <a:lstStyle/>
                    <a:p>
                      <a:endParaRPr lang="en-GB"/>
                    </a:p>
                  </a:txBody>
                  <a:tcPr/>
                </a:tc>
                <a:tc>
                  <a:txBody>
                    <a:bodyPr/>
                    <a:lstStyle/>
                    <a:p>
                      <a:pPr algn="l" fontAlgn="b"/>
                      <a:r>
                        <a:rPr lang="en-GB" sz="1000" u="none" strike="noStrike" dirty="0">
                          <a:effectLst/>
                        </a:rPr>
                        <a:t>I believe that a more communal mindset of sustainable development starts with active engagement, dialogue and a deeper thought process to benefit others, not just myself. Opportunities should be presented to engage with related topics to raise awareness and to aid a more informed understanding of sustainability when working. Perhaps an open call in creative fields of study would help connect with the issue and suggesting reading material for each subjects engagement with the issue in general.</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24384520"/>
                  </a:ext>
                </a:extLst>
              </a:tr>
              <a:tr h="162505">
                <a:tc vMerge="1">
                  <a:txBody>
                    <a:bodyPr/>
                    <a:lstStyle/>
                    <a:p>
                      <a:endParaRPr lang="en-GB"/>
                    </a:p>
                  </a:txBody>
                  <a:tcPr/>
                </a:tc>
                <a:tc>
                  <a:txBody>
                    <a:bodyPr/>
                    <a:lstStyle/>
                    <a:p>
                      <a:pPr algn="l" fontAlgn="b"/>
                      <a:r>
                        <a:rPr lang="en-GB" sz="1000" u="none" strike="noStrike" dirty="0">
                          <a:effectLst/>
                        </a:rPr>
                        <a:t>I would see funding and drive for the optional zero carbon course offered through the built environment society reinvigorated</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1326843291"/>
                  </a:ext>
                </a:extLst>
              </a:tr>
              <a:tr h="162505">
                <a:tc vMerge="1">
                  <a:txBody>
                    <a:bodyPr/>
                    <a:lstStyle/>
                    <a:p>
                      <a:endParaRPr lang="en-GB"/>
                    </a:p>
                  </a:txBody>
                  <a:tcPr/>
                </a:tc>
                <a:tc>
                  <a:txBody>
                    <a:bodyPr/>
                    <a:lstStyle/>
                    <a:p>
                      <a:pPr algn="l" fontAlgn="b"/>
                      <a:r>
                        <a:rPr lang="en-GB" sz="1000" u="none" strike="noStrike" dirty="0">
                          <a:effectLst/>
                        </a:rPr>
                        <a:t>The implementation of more case studies in lectures or extra reading material, that are connected to the matter in hand, sustainable development.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3347893215"/>
                  </a:ext>
                </a:extLst>
              </a:tr>
              <a:tr h="162505">
                <a:tc vMerge="1">
                  <a:txBody>
                    <a:bodyPr/>
                    <a:lstStyle/>
                    <a:p>
                      <a:endParaRPr lang="en-GB"/>
                    </a:p>
                  </a:txBody>
                  <a:tcPr/>
                </a:tc>
                <a:tc>
                  <a:txBody>
                    <a:bodyPr/>
                    <a:lstStyle/>
                    <a:p>
                      <a:pPr algn="l" fontAlgn="b"/>
                      <a:r>
                        <a:rPr lang="en-GB" sz="1000" u="none" strike="noStrike" dirty="0">
                          <a:effectLst/>
                        </a:rPr>
                        <a:t>Making it the focus of all academic subjects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E5E9"/>
                    </a:solidFill>
                  </a:tcPr>
                </a:tc>
                <a:extLst>
                  <a:ext uri="{0D108BD9-81ED-4DB2-BD59-A6C34878D82A}">
                    <a16:rowId xmlns:a16="http://schemas.microsoft.com/office/drawing/2014/main" val="539214848"/>
                  </a:ext>
                </a:extLst>
              </a:tr>
            </a:tbl>
          </a:graphicData>
        </a:graphic>
      </p:graphicFrame>
    </p:spTree>
    <p:extLst>
      <p:ext uri="{BB962C8B-B14F-4D97-AF65-F5344CB8AC3E}">
        <p14:creationId xmlns:p14="http://schemas.microsoft.com/office/powerpoint/2010/main" val="278590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45BA28-C5D8-4FBD-8323-45895B368983}"/>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24705D5-A75B-43D8-9B30-657CB939B29B}"/>
              </a:ext>
            </a:extLst>
          </p:cNvPr>
          <p:cNvSpPr txBox="1">
            <a:spLocks/>
          </p:cNvSpPr>
          <p:nvPr/>
        </p:nvSpPr>
        <p:spPr>
          <a:xfrm>
            <a:off x="261155" y="588901"/>
            <a:ext cx="8234775" cy="387421"/>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EVENTS AND ACTIVITES ON SUSTAINABLE DEVELOPMENT </a:t>
            </a:r>
          </a:p>
        </p:txBody>
      </p:sp>
      <p:graphicFrame>
        <p:nvGraphicFramePr>
          <p:cNvPr id="3" name="Table 2">
            <a:extLst>
              <a:ext uri="{FF2B5EF4-FFF2-40B4-BE49-F238E27FC236}">
                <a16:creationId xmlns:a16="http://schemas.microsoft.com/office/drawing/2014/main" id="{88FFEBE1-FAC3-4D20-9F48-28F86B6C84F8}"/>
              </a:ext>
            </a:extLst>
          </p:cNvPr>
          <p:cNvGraphicFramePr>
            <a:graphicFrameLocks noGrp="1"/>
          </p:cNvGraphicFramePr>
          <p:nvPr>
            <p:extLst>
              <p:ext uri="{D42A27DB-BD31-4B8C-83A1-F6EECF244321}">
                <p14:modId xmlns:p14="http://schemas.microsoft.com/office/powerpoint/2010/main" val="3745058377"/>
              </p:ext>
            </p:extLst>
          </p:nvPr>
        </p:nvGraphicFramePr>
        <p:xfrm>
          <a:off x="261155" y="1132736"/>
          <a:ext cx="11597168" cy="5369467"/>
        </p:xfrm>
        <a:graphic>
          <a:graphicData uri="http://schemas.openxmlformats.org/drawingml/2006/table">
            <a:tbl>
              <a:tblPr>
                <a:tableStyleId>{5C22544A-7EE6-4342-B048-85BDC9FD1C3A}</a:tableStyleId>
              </a:tblPr>
              <a:tblGrid>
                <a:gridCol w="933258">
                  <a:extLst>
                    <a:ext uri="{9D8B030D-6E8A-4147-A177-3AD203B41FA5}">
                      <a16:colId xmlns:a16="http://schemas.microsoft.com/office/drawing/2014/main" val="4171827928"/>
                    </a:ext>
                  </a:extLst>
                </a:gridCol>
                <a:gridCol w="10663910">
                  <a:extLst>
                    <a:ext uri="{9D8B030D-6E8A-4147-A177-3AD203B41FA5}">
                      <a16:colId xmlns:a16="http://schemas.microsoft.com/office/drawing/2014/main" val="2091166147"/>
                    </a:ext>
                  </a:extLst>
                </a:gridCol>
              </a:tblGrid>
              <a:tr h="106004">
                <a:tc rowSpan="29">
                  <a:txBody>
                    <a:bodyPr/>
                    <a:lstStyle/>
                    <a:p>
                      <a:pPr algn="ctr" rtl="0" fontAlgn="ctr"/>
                      <a:r>
                        <a:rPr lang="en-GB" sz="1000" u="none" strike="noStrike" dirty="0">
                          <a:effectLst/>
                        </a:rPr>
                        <a:t>Events and activities</a:t>
                      </a:r>
                      <a:endParaRPr lang="en-GB" sz="1000" b="0" i="0" u="none" strike="noStrike" dirty="0">
                        <a:solidFill>
                          <a:srgbClr val="000000"/>
                        </a:solidFill>
                        <a:effectLst/>
                        <a:latin typeface="Calibri" panose="020F0502020204030204" pitchFamily="34" charset="0"/>
                      </a:endParaRPr>
                    </a:p>
                  </a:txBody>
                  <a:tcPr marL="5300" marR="5300" marT="5300" marB="0" anchor="ctr">
                    <a:solidFill>
                      <a:srgbClr val="F49EA8"/>
                    </a:solidFill>
                  </a:tcPr>
                </a:tc>
                <a:tc>
                  <a:txBody>
                    <a:bodyPr/>
                    <a:lstStyle/>
                    <a:p>
                      <a:pPr algn="l" fontAlgn="b"/>
                      <a:r>
                        <a:rPr lang="en-GB" sz="1000" u="none" strike="noStrike">
                          <a:effectLst/>
                        </a:rPr>
                        <a:t>More hands-on practice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35889412"/>
                  </a:ext>
                </a:extLst>
              </a:tr>
              <a:tr h="106004">
                <a:tc vMerge="1">
                  <a:txBody>
                    <a:bodyPr/>
                    <a:lstStyle/>
                    <a:p>
                      <a:endParaRPr lang="en-GB"/>
                    </a:p>
                  </a:txBody>
                  <a:tcPr/>
                </a:tc>
                <a:tc>
                  <a:txBody>
                    <a:bodyPr/>
                    <a:lstStyle/>
                    <a:p>
                      <a:pPr algn="l" fontAlgn="b"/>
                      <a:r>
                        <a:rPr lang="en-GB" sz="1000" u="none" strike="noStrike">
                          <a:effectLst/>
                        </a:rPr>
                        <a:t>Organise event to encourage people take their own container</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66610331"/>
                  </a:ext>
                </a:extLst>
              </a:tr>
              <a:tr h="0">
                <a:tc vMerge="1">
                  <a:txBody>
                    <a:bodyPr/>
                    <a:lstStyle/>
                    <a:p>
                      <a:endParaRPr lang="en-GB"/>
                    </a:p>
                  </a:txBody>
                  <a:tcPr/>
                </a:tc>
                <a:tc>
                  <a:txBody>
                    <a:bodyPr/>
                    <a:lstStyle/>
                    <a:p>
                      <a:pPr algn="l" fontAlgn="b"/>
                      <a:r>
                        <a:rPr lang="en-GB" sz="1000" u="none" strike="noStrike" dirty="0">
                          <a:effectLst/>
                        </a:rPr>
                        <a:t>Optional drop in sessions educating on the topic</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2634603046"/>
                  </a:ext>
                </a:extLst>
              </a:tr>
              <a:tr h="106004">
                <a:tc vMerge="1">
                  <a:txBody>
                    <a:bodyPr/>
                    <a:lstStyle/>
                    <a:p>
                      <a:endParaRPr lang="en-GB"/>
                    </a:p>
                  </a:txBody>
                  <a:tcPr/>
                </a:tc>
                <a:tc>
                  <a:txBody>
                    <a:bodyPr/>
                    <a:lstStyle/>
                    <a:p>
                      <a:pPr algn="l" fontAlgn="b"/>
                      <a:r>
                        <a:rPr lang="en-GB" sz="1000" u="none" strike="noStrike" dirty="0">
                          <a:effectLst/>
                        </a:rPr>
                        <a:t>Modules and optional </a:t>
                      </a:r>
                      <a:r>
                        <a:rPr lang="en-GB" sz="1000" u="none" strike="noStrike" dirty="0" err="1">
                          <a:effectLst/>
                        </a:rPr>
                        <a:t>activites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193773324"/>
                  </a:ext>
                </a:extLst>
              </a:tr>
              <a:tr h="106004">
                <a:tc vMerge="1">
                  <a:txBody>
                    <a:bodyPr/>
                    <a:lstStyle/>
                    <a:p>
                      <a:endParaRPr lang="en-GB"/>
                    </a:p>
                  </a:txBody>
                  <a:tcPr/>
                </a:tc>
                <a:tc>
                  <a:txBody>
                    <a:bodyPr/>
                    <a:lstStyle/>
                    <a:p>
                      <a:pPr algn="l" fontAlgn="b"/>
                      <a:r>
                        <a:rPr lang="en-GB" sz="1000" u="none" strike="noStrike" dirty="0">
                          <a:effectLst/>
                        </a:rPr>
                        <a:t>Guided tour around areas </a:t>
                      </a:r>
                      <a:r>
                        <a:rPr lang="en-GB" sz="1000" u="none" strike="noStrike" dirty="0" err="1">
                          <a:effectLst/>
                        </a:rPr>
                        <a:t>thag</a:t>
                      </a:r>
                      <a:r>
                        <a:rPr lang="en-GB" sz="1000" u="none" strike="noStrike" dirty="0">
                          <a:effectLst/>
                        </a:rPr>
                        <a:t> could be affected by climate change and how</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034858079"/>
                  </a:ext>
                </a:extLst>
              </a:tr>
              <a:tr h="106004">
                <a:tc vMerge="1">
                  <a:txBody>
                    <a:bodyPr/>
                    <a:lstStyle/>
                    <a:p>
                      <a:endParaRPr lang="en-GB"/>
                    </a:p>
                  </a:txBody>
                  <a:tcPr/>
                </a:tc>
                <a:tc>
                  <a:txBody>
                    <a:bodyPr/>
                    <a:lstStyle/>
                    <a:p>
                      <a:pPr algn="l" fontAlgn="b"/>
                      <a:r>
                        <a:rPr lang="en-GB" sz="1000" u="none" strike="noStrike" dirty="0">
                          <a:effectLst/>
                        </a:rPr>
                        <a:t>Promote more stimulatory situations in which students can understand why it is so important to focus on sustainability</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185604742"/>
                  </a:ext>
                </a:extLst>
              </a:tr>
              <a:tr h="191867">
                <a:tc vMerge="1">
                  <a:txBody>
                    <a:bodyPr/>
                    <a:lstStyle/>
                    <a:p>
                      <a:endParaRPr lang="en-GB"/>
                    </a:p>
                  </a:txBody>
                  <a:tcPr/>
                </a:tc>
                <a:tc>
                  <a:txBody>
                    <a:bodyPr/>
                    <a:lstStyle/>
                    <a:p>
                      <a:pPr algn="l" fontAlgn="b"/>
                      <a:r>
                        <a:rPr lang="en-GB" sz="1000" u="none" strike="noStrike" dirty="0">
                          <a:effectLst/>
                        </a:rPr>
                        <a:t>Advertise less on </a:t>
                      </a:r>
                      <a:r>
                        <a:rPr lang="en-GB" sz="1000" u="none" strike="noStrike" dirty="0" err="1">
                          <a:effectLst/>
                        </a:rPr>
                        <a:t>instagram</a:t>
                      </a:r>
                      <a:r>
                        <a:rPr lang="en-GB" sz="1000" u="none" strike="noStrike" dirty="0">
                          <a:effectLst/>
                        </a:rPr>
                        <a:t> and more in person, maybe have stalls on campus with leaflets and flyers and some games to play which then tell you more about sustainable development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561893393"/>
                  </a:ext>
                </a:extLst>
              </a:tr>
              <a:tr h="106004">
                <a:tc vMerge="1">
                  <a:txBody>
                    <a:bodyPr/>
                    <a:lstStyle/>
                    <a:p>
                      <a:endParaRPr lang="en-GB"/>
                    </a:p>
                  </a:txBody>
                  <a:tcPr/>
                </a:tc>
                <a:tc>
                  <a:txBody>
                    <a:bodyPr/>
                    <a:lstStyle/>
                    <a:p>
                      <a:pPr algn="l" fontAlgn="b"/>
                      <a:r>
                        <a:rPr lang="en-GB" sz="1000" u="none" strike="noStrike" dirty="0">
                          <a:effectLst/>
                        </a:rPr>
                        <a:t>Workshops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888496710"/>
                  </a:ext>
                </a:extLst>
              </a:tr>
              <a:tr h="106004">
                <a:tc vMerge="1">
                  <a:txBody>
                    <a:bodyPr/>
                    <a:lstStyle/>
                    <a:p>
                      <a:endParaRPr lang="en-GB"/>
                    </a:p>
                  </a:txBody>
                  <a:tcPr/>
                </a:tc>
                <a:tc>
                  <a:txBody>
                    <a:bodyPr/>
                    <a:lstStyle/>
                    <a:p>
                      <a:pPr algn="l" fontAlgn="b"/>
                      <a:r>
                        <a:rPr lang="en-GB" sz="1000" u="none" strike="noStrike" dirty="0">
                          <a:effectLst/>
                        </a:rPr>
                        <a:t>more workshops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590796221"/>
                  </a:ext>
                </a:extLst>
              </a:tr>
              <a:tr h="106004">
                <a:tc vMerge="1">
                  <a:txBody>
                    <a:bodyPr/>
                    <a:lstStyle/>
                    <a:p>
                      <a:endParaRPr lang="en-GB"/>
                    </a:p>
                  </a:txBody>
                  <a:tcPr/>
                </a:tc>
                <a:tc>
                  <a:txBody>
                    <a:bodyPr/>
                    <a:lstStyle/>
                    <a:p>
                      <a:pPr algn="l" fontAlgn="b"/>
                      <a:r>
                        <a:rPr lang="en-GB" sz="1000" u="none" strike="noStrike" dirty="0">
                          <a:effectLst/>
                        </a:rPr>
                        <a:t>More education and focus on the sustainable development goals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351452980"/>
                  </a:ext>
                </a:extLst>
              </a:tr>
              <a:tr h="106004">
                <a:tc vMerge="1">
                  <a:txBody>
                    <a:bodyPr/>
                    <a:lstStyle/>
                    <a:p>
                      <a:endParaRPr lang="en-GB"/>
                    </a:p>
                  </a:txBody>
                  <a:tcPr/>
                </a:tc>
                <a:tc>
                  <a:txBody>
                    <a:bodyPr/>
                    <a:lstStyle/>
                    <a:p>
                      <a:pPr algn="l" fontAlgn="b"/>
                      <a:r>
                        <a:rPr lang="en-GB" sz="1000" u="none" strike="noStrike" dirty="0">
                          <a:effectLst/>
                        </a:rPr>
                        <a:t>More societies about it. More awareness in courses.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2003461077"/>
                  </a:ext>
                </a:extLst>
              </a:tr>
              <a:tr h="106004">
                <a:tc vMerge="1">
                  <a:txBody>
                    <a:bodyPr/>
                    <a:lstStyle/>
                    <a:p>
                      <a:endParaRPr lang="en-GB"/>
                    </a:p>
                  </a:txBody>
                  <a:tcPr/>
                </a:tc>
                <a:tc>
                  <a:txBody>
                    <a:bodyPr/>
                    <a:lstStyle/>
                    <a:p>
                      <a:pPr algn="l" fontAlgn="b"/>
                      <a:r>
                        <a:rPr lang="en-GB" sz="1000" u="none" strike="noStrike" dirty="0">
                          <a:effectLst/>
                        </a:rPr>
                        <a:t>More guest speakers on sustainable development or the climate crisis, to encourage more students to take an interest and care about the subject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4266468411"/>
                  </a:ext>
                </a:extLst>
              </a:tr>
              <a:tr h="106004">
                <a:tc vMerge="1">
                  <a:txBody>
                    <a:bodyPr/>
                    <a:lstStyle/>
                    <a:p>
                      <a:endParaRPr lang="en-GB"/>
                    </a:p>
                  </a:txBody>
                  <a:tcPr/>
                </a:tc>
                <a:tc>
                  <a:txBody>
                    <a:bodyPr/>
                    <a:lstStyle/>
                    <a:p>
                      <a:pPr algn="l" fontAlgn="b"/>
                      <a:r>
                        <a:rPr lang="en-GB" sz="1000" u="none" strike="noStrike" dirty="0">
                          <a:effectLst/>
                        </a:rPr>
                        <a:t>workshops/activities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53550957"/>
                  </a:ext>
                </a:extLst>
              </a:tr>
              <a:tr h="106004">
                <a:tc vMerge="1">
                  <a:txBody>
                    <a:bodyPr/>
                    <a:lstStyle/>
                    <a:p>
                      <a:endParaRPr lang="en-GB"/>
                    </a:p>
                  </a:txBody>
                  <a:tcPr/>
                </a:tc>
                <a:tc>
                  <a:txBody>
                    <a:bodyPr/>
                    <a:lstStyle/>
                    <a:p>
                      <a:pPr algn="l" fontAlgn="b"/>
                      <a:r>
                        <a:rPr lang="en-GB" sz="1000" u="none" strike="noStrike" dirty="0">
                          <a:effectLst/>
                        </a:rPr>
                        <a:t>More swap shop</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2238617281"/>
                  </a:ext>
                </a:extLst>
              </a:tr>
              <a:tr h="106004">
                <a:tc vMerge="1">
                  <a:txBody>
                    <a:bodyPr/>
                    <a:lstStyle/>
                    <a:p>
                      <a:endParaRPr lang="en-GB"/>
                    </a:p>
                  </a:txBody>
                  <a:tcPr/>
                </a:tc>
                <a:tc>
                  <a:txBody>
                    <a:bodyPr/>
                    <a:lstStyle/>
                    <a:p>
                      <a:pPr algn="l" fontAlgn="b"/>
                      <a:r>
                        <a:rPr lang="en-GB" sz="1000" u="none" strike="noStrike" dirty="0">
                          <a:effectLst/>
                        </a:rPr>
                        <a:t>Talking about it at </a:t>
                      </a:r>
                      <a:r>
                        <a:rPr lang="en-GB" sz="1000" u="none" strike="noStrike" dirty="0" err="1">
                          <a:effectLst/>
                        </a:rPr>
                        <a:t>uni</a:t>
                      </a:r>
                      <a:r>
                        <a:rPr lang="en-GB" sz="1000" u="none" strike="noStrike" dirty="0">
                          <a:effectLst/>
                        </a:rPr>
                        <a:t> and events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602736716"/>
                  </a:ext>
                </a:extLst>
              </a:tr>
              <a:tr h="106004">
                <a:tc vMerge="1">
                  <a:txBody>
                    <a:bodyPr/>
                    <a:lstStyle/>
                    <a:p>
                      <a:endParaRPr lang="en-GB"/>
                    </a:p>
                  </a:txBody>
                  <a:tcPr/>
                </a:tc>
                <a:tc>
                  <a:txBody>
                    <a:bodyPr/>
                    <a:lstStyle/>
                    <a:p>
                      <a:pPr algn="l" fontAlgn="b"/>
                      <a:r>
                        <a:rPr lang="en-GB" sz="1000" u="none" strike="noStrike" dirty="0">
                          <a:effectLst/>
                        </a:rPr>
                        <a:t>Masterclass talks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733997135"/>
                  </a:ext>
                </a:extLst>
              </a:tr>
              <a:tr h="106004">
                <a:tc vMerge="1">
                  <a:txBody>
                    <a:bodyPr/>
                    <a:lstStyle/>
                    <a:p>
                      <a:endParaRPr lang="en-GB"/>
                    </a:p>
                  </a:txBody>
                  <a:tcPr/>
                </a:tc>
                <a:tc>
                  <a:txBody>
                    <a:bodyPr/>
                    <a:lstStyle/>
                    <a:p>
                      <a:pPr algn="l" fontAlgn="b"/>
                      <a:r>
                        <a:rPr lang="en-GB" sz="1000" u="none" strike="noStrike" dirty="0">
                          <a:effectLst/>
                        </a:rPr>
                        <a:t>I think group work activity would be best and getting us out in the community but this would be in person and practical rather than anything online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35120965"/>
                  </a:ext>
                </a:extLst>
              </a:tr>
              <a:tr h="106004">
                <a:tc vMerge="1">
                  <a:txBody>
                    <a:bodyPr/>
                    <a:lstStyle/>
                    <a:p>
                      <a:endParaRPr lang="en-GB"/>
                    </a:p>
                  </a:txBody>
                  <a:tcPr/>
                </a:tc>
                <a:tc>
                  <a:txBody>
                    <a:bodyPr/>
                    <a:lstStyle/>
                    <a:p>
                      <a:pPr algn="l" fontAlgn="b"/>
                      <a:r>
                        <a:rPr lang="en-GB" sz="1000" u="none" strike="noStrike" dirty="0">
                          <a:effectLst/>
                        </a:rPr>
                        <a:t>Workshops, study days involving these topics, projects fitting sustainable briefs etc</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348153196"/>
                  </a:ext>
                </a:extLst>
              </a:tr>
              <a:tr h="106004">
                <a:tc vMerge="1">
                  <a:txBody>
                    <a:bodyPr/>
                    <a:lstStyle/>
                    <a:p>
                      <a:endParaRPr lang="en-GB"/>
                    </a:p>
                  </a:txBody>
                  <a:tcPr/>
                </a:tc>
                <a:tc>
                  <a:txBody>
                    <a:bodyPr/>
                    <a:lstStyle/>
                    <a:p>
                      <a:pPr algn="l" fontAlgn="b"/>
                      <a:r>
                        <a:rPr lang="en-GB" sz="1000" u="none" strike="noStrike" dirty="0">
                          <a:effectLst/>
                        </a:rPr>
                        <a:t>Incorporate sessions about it with outside speakers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944741497"/>
                  </a:ext>
                </a:extLst>
              </a:tr>
              <a:tr h="106004">
                <a:tc vMerge="1">
                  <a:txBody>
                    <a:bodyPr/>
                    <a:lstStyle/>
                    <a:p>
                      <a:endParaRPr lang="en-GB"/>
                    </a:p>
                  </a:txBody>
                  <a:tcPr/>
                </a:tc>
                <a:tc>
                  <a:txBody>
                    <a:bodyPr/>
                    <a:lstStyle/>
                    <a:p>
                      <a:pPr algn="l" fontAlgn="b"/>
                      <a:r>
                        <a:rPr lang="en-GB" sz="1000" u="none" strike="noStrike" dirty="0">
                          <a:effectLst/>
                        </a:rPr>
                        <a:t>Workshops and seminars to bring attention to sustainability and using it in development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404789389"/>
                  </a:ext>
                </a:extLst>
              </a:tr>
              <a:tr h="191867">
                <a:tc vMerge="1">
                  <a:txBody>
                    <a:bodyPr/>
                    <a:lstStyle/>
                    <a:p>
                      <a:endParaRPr lang="en-GB"/>
                    </a:p>
                  </a:txBody>
                  <a:tcPr/>
                </a:tc>
                <a:tc>
                  <a:txBody>
                    <a:bodyPr/>
                    <a:lstStyle/>
                    <a:p>
                      <a:pPr algn="l" fontAlgn="b"/>
                      <a:r>
                        <a:rPr lang="en-GB" sz="1000" u="none" strike="noStrike" dirty="0" err="1">
                          <a:effectLst/>
                        </a:rPr>
                        <a:t>i</a:t>
                      </a:r>
                      <a:r>
                        <a:rPr lang="en-GB" sz="1000" u="none" strike="noStrike" dirty="0">
                          <a:effectLst/>
                        </a:rPr>
                        <a:t> would love to see each students aims to save energy, resources that are available within their own </a:t>
                      </a:r>
                      <a:r>
                        <a:rPr lang="en-GB" sz="1000" u="none" strike="noStrike" dirty="0" err="1">
                          <a:effectLst/>
                        </a:rPr>
                        <a:t>surroundings.And</a:t>
                      </a:r>
                      <a:r>
                        <a:rPr lang="en-GB" sz="1000" u="none" strike="noStrike" dirty="0">
                          <a:effectLst/>
                        </a:rPr>
                        <a:t> launching every events that relates to sustainable development is must in every public placed or academic industries.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011975816"/>
                  </a:ext>
                </a:extLst>
              </a:tr>
              <a:tr h="106004">
                <a:tc vMerge="1">
                  <a:txBody>
                    <a:bodyPr/>
                    <a:lstStyle/>
                    <a:p>
                      <a:endParaRPr lang="en-GB"/>
                    </a:p>
                  </a:txBody>
                  <a:tcPr/>
                </a:tc>
                <a:tc>
                  <a:txBody>
                    <a:bodyPr/>
                    <a:lstStyle/>
                    <a:p>
                      <a:pPr algn="l" fontAlgn="b"/>
                      <a:r>
                        <a:rPr lang="en-GB" sz="1000" u="none" strike="noStrike" dirty="0">
                          <a:effectLst/>
                        </a:rPr>
                        <a:t>By working on all three pillars of sustainability viz environment, economy and society. </a:t>
                      </a:r>
                      <a:r>
                        <a:rPr lang="en-GB" sz="1000" u="none" strike="noStrike" dirty="0" err="1">
                          <a:effectLst/>
                        </a:rPr>
                        <a:t>Implemnting</a:t>
                      </a:r>
                      <a:r>
                        <a:rPr lang="en-GB" sz="1000" u="none" strike="noStrike" dirty="0">
                          <a:effectLst/>
                        </a:rPr>
                        <a:t> programs for community well being.</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450133853"/>
                  </a:ext>
                </a:extLst>
              </a:tr>
              <a:tr h="106004">
                <a:tc vMerge="1">
                  <a:txBody>
                    <a:bodyPr/>
                    <a:lstStyle/>
                    <a:p>
                      <a:endParaRPr lang="en-GB"/>
                    </a:p>
                  </a:txBody>
                  <a:tcPr/>
                </a:tc>
                <a:tc>
                  <a:txBody>
                    <a:bodyPr/>
                    <a:lstStyle/>
                    <a:p>
                      <a:pPr algn="l" fontAlgn="b"/>
                      <a:r>
                        <a:rPr lang="en-GB" sz="1000" u="none" strike="noStrike" dirty="0">
                          <a:effectLst/>
                        </a:rPr>
                        <a:t>fun and interesting workshops and seminars for students to help them engage with sustainability.</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25655264"/>
                  </a:ext>
                </a:extLst>
              </a:tr>
              <a:tr h="285151">
                <a:tc vMerge="1">
                  <a:txBody>
                    <a:bodyPr/>
                    <a:lstStyle/>
                    <a:p>
                      <a:endParaRPr lang="en-GB"/>
                    </a:p>
                  </a:txBody>
                  <a:tcPr/>
                </a:tc>
                <a:tc>
                  <a:txBody>
                    <a:bodyPr/>
                    <a:lstStyle/>
                    <a:p>
                      <a:pPr algn="l" fontAlgn="b"/>
                      <a:r>
                        <a:rPr lang="en-GB" sz="1000" u="none" strike="noStrike" dirty="0">
                          <a:effectLst/>
                        </a:rPr>
                        <a:t>Offer gardening classes or teach us how to be self sufficient and grow or own food. Provide classes on how to produce less waste or reuse. Place posters all around campus reminding people to recycle and be real with us by showing pictures of landfill sites and the devastation we've caused through imagery. We need to be reminded constantly of our own impact on the environment.</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70566665"/>
                  </a:ext>
                </a:extLst>
              </a:tr>
              <a:tr h="106004">
                <a:tc vMerge="1">
                  <a:txBody>
                    <a:bodyPr/>
                    <a:lstStyle/>
                    <a:p>
                      <a:endParaRPr lang="en-GB"/>
                    </a:p>
                  </a:txBody>
                  <a:tcPr/>
                </a:tc>
                <a:tc>
                  <a:txBody>
                    <a:bodyPr/>
                    <a:lstStyle/>
                    <a:p>
                      <a:pPr algn="l" fontAlgn="b"/>
                      <a:r>
                        <a:rPr lang="en-GB" sz="1000" u="none" strike="noStrike" dirty="0">
                          <a:effectLst/>
                        </a:rPr>
                        <a:t>Litter picking opportunities as a group.</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545754147"/>
                  </a:ext>
                </a:extLst>
              </a:tr>
              <a:tr h="106004">
                <a:tc vMerge="1">
                  <a:txBody>
                    <a:bodyPr/>
                    <a:lstStyle/>
                    <a:p>
                      <a:endParaRPr lang="en-GB"/>
                    </a:p>
                  </a:txBody>
                  <a:tcPr/>
                </a:tc>
                <a:tc>
                  <a:txBody>
                    <a:bodyPr/>
                    <a:lstStyle/>
                    <a:p>
                      <a:pPr algn="l" fontAlgn="b"/>
                      <a:r>
                        <a:rPr lang="en-GB" sz="1000" u="none" strike="noStrike" dirty="0">
                          <a:effectLst/>
                        </a:rPr>
                        <a:t>More optional workshops or lectures on this matter</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1860417862"/>
                  </a:ext>
                </a:extLst>
              </a:tr>
              <a:tr h="378434">
                <a:tc vMerge="1">
                  <a:txBody>
                    <a:bodyPr/>
                    <a:lstStyle/>
                    <a:p>
                      <a:endParaRPr lang="en-GB"/>
                    </a:p>
                  </a:txBody>
                  <a:tcPr/>
                </a:tc>
                <a:tc>
                  <a:txBody>
                    <a:bodyPr/>
                    <a:lstStyle/>
                    <a:p>
                      <a:pPr algn="l" fontAlgn="b"/>
                      <a:r>
                        <a:rPr lang="en-GB" sz="1000" u="none" strike="noStrike" dirty="0">
                          <a:effectLst/>
                        </a:rPr>
                        <a:t>Promote sustainable transportation. This could include providing incentives for students and staff to use public transportation, bike, or walk to campus. Support sustainability research and innovation. This could involve funding research projects, providing </a:t>
                      </a:r>
                      <a:r>
                        <a:rPr lang="en-GB" sz="1000" u="none" strike="noStrike" dirty="0" err="1">
                          <a:effectLst/>
                        </a:rPr>
                        <a:t>startup</a:t>
                      </a:r>
                      <a:r>
                        <a:rPr lang="en-GB" sz="1000" u="none" strike="noStrike" dirty="0">
                          <a:effectLst/>
                        </a:rPr>
                        <a:t> support for sustainable businesses, and hosting events and workshops on sustainability. Engage with the local community on sustainability issues. This could involve partnering with local organizations to work on sustainability projects, hosting community events, and offering volunteer opportunities for students and staff.</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749708472"/>
                  </a:ext>
                </a:extLst>
              </a:tr>
              <a:tr h="106004">
                <a:tc vMerge="1">
                  <a:txBody>
                    <a:bodyPr/>
                    <a:lstStyle/>
                    <a:p>
                      <a:endParaRPr lang="en-GB"/>
                    </a:p>
                  </a:txBody>
                  <a:tcPr/>
                </a:tc>
                <a:tc>
                  <a:txBody>
                    <a:bodyPr/>
                    <a:lstStyle/>
                    <a:p>
                      <a:pPr algn="l" fontAlgn="b"/>
                      <a:r>
                        <a:rPr lang="en-GB" sz="1000" u="none" strike="noStrike" dirty="0">
                          <a:effectLst/>
                        </a:rPr>
                        <a:t>Present of more interactive educational workshops to increase the knowledge of students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24886333"/>
                  </a:ext>
                </a:extLst>
              </a:tr>
              <a:tr h="191867">
                <a:tc vMerge="1">
                  <a:txBody>
                    <a:bodyPr/>
                    <a:lstStyle/>
                    <a:p>
                      <a:endParaRPr lang="en-GB"/>
                    </a:p>
                  </a:txBody>
                  <a:tcPr/>
                </a:tc>
                <a:tc>
                  <a:txBody>
                    <a:bodyPr/>
                    <a:lstStyle/>
                    <a:p>
                      <a:pPr algn="l" fontAlgn="b"/>
                      <a:r>
                        <a:rPr lang="en-GB" sz="1000" u="none" strike="noStrike" dirty="0">
                          <a:effectLst/>
                        </a:rPr>
                        <a:t>Wealth Distribution, Political Activism, transparent accounting. I don't think UWE is going to become a bastion of SD research, so I would prefer it take a social role in improving peoples lives so they can focus on it more</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49EA8"/>
                    </a:solidFill>
                  </a:tcPr>
                </a:tc>
                <a:extLst>
                  <a:ext uri="{0D108BD9-81ED-4DB2-BD59-A6C34878D82A}">
                    <a16:rowId xmlns:a16="http://schemas.microsoft.com/office/drawing/2014/main" val="3869164608"/>
                  </a:ext>
                </a:extLst>
              </a:tr>
            </a:tbl>
          </a:graphicData>
        </a:graphic>
      </p:graphicFrame>
    </p:spTree>
    <p:extLst>
      <p:ext uri="{BB962C8B-B14F-4D97-AF65-F5344CB8AC3E}">
        <p14:creationId xmlns:p14="http://schemas.microsoft.com/office/powerpoint/2010/main" val="1918893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8ADB03-1458-4BE9-9D7D-13C77E929010}"/>
              </a:ext>
            </a:extLst>
          </p:cNvPr>
          <p:cNvSpPr txBox="1">
            <a:spLocks/>
          </p:cNvSpPr>
          <p:nvPr/>
        </p:nvSpPr>
        <p:spPr>
          <a:xfrm>
            <a:off x="261155" y="550401"/>
            <a:ext cx="8234775" cy="387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COMMUNICATING SUSTAINABLE DEVELOPMENT </a:t>
            </a:r>
          </a:p>
        </p:txBody>
      </p:sp>
      <p:graphicFrame>
        <p:nvGraphicFramePr>
          <p:cNvPr id="4" name="Table 3">
            <a:extLst>
              <a:ext uri="{FF2B5EF4-FFF2-40B4-BE49-F238E27FC236}">
                <a16:creationId xmlns:a16="http://schemas.microsoft.com/office/drawing/2014/main" id="{1E27708C-F406-45B4-A1C4-40C9A8904C39}"/>
              </a:ext>
            </a:extLst>
          </p:cNvPr>
          <p:cNvGraphicFramePr>
            <a:graphicFrameLocks noGrp="1"/>
          </p:cNvGraphicFramePr>
          <p:nvPr>
            <p:extLst>
              <p:ext uri="{D42A27DB-BD31-4B8C-83A1-F6EECF244321}">
                <p14:modId xmlns:p14="http://schemas.microsoft.com/office/powerpoint/2010/main" val="2330022459"/>
              </p:ext>
            </p:extLst>
          </p:nvPr>
        </p:nvGraphicFramePr>
        <p:xfrm>
          <a:off x="94648" y="937822"/>
          <a:ext cx="12002703" cy="5777260"/>
        </p:xfrm>
        <a:graphic>
          <a:graphicData uri="http://schemas.openxmlformats.org/drawingml/2006/table">
            <a:tbl>
              <a:tblPr>
                <a:tableStyleId>{5C22544A-7EE6-4342-B048-85BDC9FD1C3A}</a:tableStyleId>
              </a:tblPr>
              <a:tblGrid>
                <a:gridCol w="906379">
                  <a:extLst>
                    <a:ext uri="{9D8B030D-6E8A-4147-A177-3AD203B41FA5}">
                      <a16:colId xmlns:a16="http://schemas.microsoft.com/office/drawing/2014/main" val="3863456619"/>
                    </a:ext>
                  </a:extLst>
                </a:gridCol>
                <a:gridCol w="11096324">
                  <a:extLst>
                    <a:ext uri="{9D8B030D-6E8A-4147-A177-3AD203B41FA5}">
                      <a16:colId xmlns:a16="http://schemas.microsoft.com/office/drawing/2014/main" val="3703573834"/>
                    </a:ext>
                  </a:extLst>
                </a:gridCol>
              </a:tblGrid>
              <a:tr h="106004">
                <a:tc rowSpan="29">
                  <a:txBody>
                    <a:bodyPr/>
                    <a:lstStyle/>
                    <a:p>
                      <a:pPr algn="ctr" fontAlgn="ctr"/>
                      <a:r>
                        <a:rPr lang="en-GB" sz="900" u="none" strike="noStrike" dirty="0">
                          <a:effectLst/>
                        </a:rPr>
                        <a:t>Communication</a:t>
                      </a:r>
                      <a:endParaRPr lang="en-GB" sz="900" b="0" i="0" u="none" strike="noStrike" dirty="0">
                        <a:solidFill>
                          <a:srgbClr val="000000"/>
                        </a:solidFill>
                        <a:effectLst/>
                        <a:latin typeface="Calibri" panose="020F0502020204030204" pitchFamily="34" charset="0"/>
                      </a:endParaRPr>
                    </a:p>
                  </a:txBody>
                  <a:tcPr marL="5300" marR="5300" marT="5300" marB="0" anchor="ctr">
                    <a:solidFill>
                      <a:srgbClr val="69DDD2"/>
                    </a:solidFill>
                  </a:tcPr>
                </a:tc>
                <a:tc>
                  <a:txBody>
                    <a:bodyPr/>
                    <a:lstStyle/>
                    <a:p>
                      <a:pPr algn="l" fontAlgn="b"/>
                      <a:r>
                        <a:rPr lang="en-GB" sz="900" u="none" strike="noStrike">
                          <a:effectLst/>
                        </a:rPr>
                        <a:t>Advertise less on instagram and more in person, maybe have stalls on campus with leaflets and flyers and some games to play which then tell you more about sustainable development</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4214432278"/>
                  </a:ext>
                </a:extLst>
              </a:tr>
              <a:tr h="106004">
                <a:tc vMerge="1">
                  <a:txBody>
                    <a:bodyPr/>
                    <a:lstStyle/>
                    <a:p>
                      <a:endParaRPr lang="en-GB"/>
                    </a:p>
                  </a:txBody>
                  <a:tcPr/>
                </a:tc>
                <a:tc>
                  <a:txBody>
                    <a:bodyPr/>
                    <a:lstStyle/>
                    <a:p>
                      <a:pPr algn="l" fontAlgn="b"/>
                      <a:r>
                        <a:rPr lang="en-GB" sz="900" u="none" strike="noStrike">
                          <a:effectLst/>
                        </a:rPr>
                        <a:t>being transparent about the physical new developments that they are building currently</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1926185831"/>
                  </a:ext>
                </a:extLst>
              </a:tr>
              <a:tr h="106004">
                <a:tc vMerge="1">
                  <a:txBody>
                    <a:bodyPr/>
                    <a:lstStyle/>
                    <a:p>
                      <a:endParaRPr lang="en-GB"/>
                    </a:p>
                  </a:txBody>
                  <a:tcPr/>
                </a:tc>
                <a:tc>
                  <a:txBody>
                    <a:bodyPr/>
                    <a:lstStyle/>
                    <a:p>
                      <a:pPr algn="l" fontAlgn="b"/>
                      <a:r>
                        <a:rPr lang="en-GB" sz="900" u="none" strike="noStrike">
                          <a:effectLst/>
                        </a:rPr>
                        <a:t>More information on this subject, easily accessible.</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905576516"/>
                  </a:ext>
                </a:extLst>
              </a:tr>
              <a:tr h="106004">
                <a:tc vMerge="1">
                  <a:txBody>
                    <a:bodyPr/>
                    <a:lstStyle/>
                    <a:p>
                      <a:endParaRPr lang="en-GB"/>
                    </a:p>
                  </a:txBody>
                  <a:tcPr/>
                </a:tc>
                <a:tc>
                  <a:txBody>
                    <a:bodyPr/>
                    <a:lstStyle/>
                    <a:p>
                      <a:pPr algn="l" fontAlgn="b"/>
                      <a:r>
                        <a:rPr lang="en-GB" sz="900" u="none" strike="noStrike">
                          <a:effectLst/>
                        </a:rPr>
                        <a:t>Incorporate more information / discussion on sustainable development relevant to my course (heavily internet-centred).</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529517663"/>
                  </a:ext>
                </a:extLst>
              </a:tr>
              <a:tr h="106004">
                <a:tc vMerge="1">
                  <a:txBody>
                    <a:bodyPr/>
                    <a:lstStyle/>
                    <a:p>
                      <a:endParaRPr lang="en-GB"/>
                    </a:p>
                  </a:txBody>
                  <a:tcPr/>
                </a:tc>
                <a:tc>
                  <a:txBody>
                    <a:bodyPr/>
                    <a:lstStyle/>
                    <a:p>
                      <a:pPr algn="l" fontAlgn="b"/>
                      <a:r>
                        <a:rPr lang="en-GB" sz="900" u="none" strike="noStrike">
                          <a:effectLst/>
                        </a:rPr>
                        <a:t>Teach us and communicate well any opportunities to learn</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368310241"/>
                  </a:ext>
                </a:extLst>
              </a:tr>
              <a:tr h="106004">
                <a:tc vMerge="1">
                  <a:txBody>
                    <a:bodyPr/>
                    <a:lstStyle/>
                    <a:p>
                      <a:endParaRPr lang="en-GB"/>
                    </a:p>
                  </a:txBody>
                  <a:tcPr/>
                </a:tc>
                <a:tc>
                  <a:txBody>
                    <a:bodyPr/>
                    <a:lstStyle/>
                    <a:p>
                      <a:pPr algn="l" fontAlgn="b"/>
                      <a:r>
                        <a:rPr lang="en-GB" sz="900" u="none" strike="noStrike">
                          <a:effectLst/>
                        </a:rPr>
                        <a:t>Actually meeting the people in each society at freshers rather than one person just showing us a list of them all.</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630481916"/>
                  </a:ext>
                </a:extLst>
              </a:tr>
              <a:tr h="106004">
                <a:tc vMerge="1">
                  <a:txBody>
                    <a:bodyPr/>
                    <a:lstStyle/>
                    <a:p>
                      <a:endParaRPr lang="en-GB"/>
                    </a:p>
                  </a:txBody>
                  <a:tcPr/>
                </a:tc>
                <a:tc>
                  <a:txBody>
                    <a:bodyPr/>
                    <a:lstStyle/>
                    <a:p>
                      <a:pPr algn="l" fontAlgn="b"/>
                      <a:r>
                        <a:rPr lang="en-GB" sz="900" u="none" strike="noStrike" dirty="0">
                          <a:effectLst/>
                        </a:rPr>
                        <a:t>Incorporate more environmental messages in films students make.</a:t>
                      </a:r>
                      <a:endParaRPr lang="en-GB" sz="900" b="0" i="0" u="none" strike="noStrike" dirty="0">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1485469514"/>
                  </a:ext>
                </a:extLst>
              </a:tr>
              <a:tr h="106004">
                <a:tc vMerge="1">
                  <a:txBody>
                    <a:bodyPr/>
                    <a:lstStyle/>
                    <a:p>
                      <a:endParaRPr lang="en-GB"/>
                    </a:p>
                  </a:txBody>
                  <a:tcPr/>
                </a:tc>
                <a:tc>
                  <a:txBody>
                    <a:bodyPr/>
                    <a:lstStyle/>
                    <a:p>
                      <a:pPr algn="l" fontAlgn="b"/>
                      <a:r>
                        <a:rPr lang="en-GB" sz="900" u="none" strike="noStrike">
                          <a:effectLst/>
                        </a:rPr>
                        <a:t>Less promotion, more action</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749850981"/>
                  </a:ext>
                </a:extLst>
              </a:tr>
              <a:tr h="106004">
                <a:tc vMerge="1">
                  <a:txBody>
                    <a:bodyPr/>
                    <a:lstStyle/>
                    <a:p>
                      <a:endParaRPr lang="en-GB"/>
                    </a:p>
                  </a:txBody>
                  <a:tcPr/>
                </a:tc>
                <a:tc>
                  <a:txBody>
                    <a:bodyPr/>
                    <a:lstStyle/>
                    <a:p>
                      <a:pPr algn="l" fontAlgn="b"/>
                      <a:r>
                        <a:rPr lang="en-GB" sz="900" u="none" strike="noStrike">
                          <a:effectLst/>
                        </a:rPr>
                        <a:t>Encourage staff /students to adopt sustainable practice</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733116787"/>
                  </a:ext>
                </a:extLst>
              </a:tr>
              <a:tr h="285151">
                <a:tc vMerge="1">
                  <a:txBody>
                    <a:bodyPr/>
                    <a:lstStyle/>
                    <a:p>
                      <a:endParaRPr lang="en-GB"/>
                    </a:p>
                  </a:txBody>
                  <a:tcPr/>
                </a:tc>
                <a:tc>
                  <a:txBody>
                    <a:bodyPr/>
                    <a:lstStyle/>
                    <a:p>
                      <a:pPr algn="l" fontAlgn="b"/>
                      <a:r>
                        <a:rPr lang="en-GB" sz="900" u="none" strike="noStrike" dirty="0">
                          <a:effectLst/>
                        </a:rPr>
                        <a:t>Not make it a thing that only sustainable development/environmental students and the green team are concerned about. SD takes everyone, at every age and from every walk of life. It should be something that the whole campus can talk about, and, in particular, NEW IDEAS and solutions should be encouraged without judgement. Physical permanent signs should be up that explain to everyone how the campus and the </a:t>
                      </a:r>
                      <a:r>
                        <a:rPr lang="en-GB" sz="900" u="none" strike="noStrike" dirty="0" err="1">
                          <a:effectLst/>
                        </a:rPr>
                        <a:t>uni</a:t>
                      </a:r>
                      <a:r>
                        <a:rPr lang="en-GB" sz="900" u="none" strike="noStrike" dirty="0">
                          <a:effectLst/>
                        </a:rPr>
                        <a:t> are sustainable with a QR code where new ideas for improvements can be submitted. The </a:t>
                      </a:r>
                      <a:r>
                        <a:rPr lang="en-GB" sz="900" u="none" strike="noStrike" dirty="0" err="1">
                          <a:effectLst/>
                        </a:rPr>
                        <a:t>uni's</a:t>
                      </a:r>
                      <a:r>
                        <a:rPr lang="en-GB" sz="900" u="none" strike="noStrike" dirty="0">
                          <a:effectLst/>
                        </a:rPr>
                        <a:t> approach to sustainability should go beyond their own campus - they should be actively engaging with Bristol and South </a:t>
                      </a:r>
                      <a:r>
                        <a:rPr lang="en-GB" sz="900" u="none" strike="noStrike" dirty="0" err="1">
                          <a:effectLst/>
                        </a:rPr>
                        <a:t>Glouc</a:t>
                      </a:r>
                      <a:r>
                        <a:rPr lang="en-GB" sz="900" u="none" strike="noStrike" dirty="0">
                          <a:effectLst/>
                        </a:rPr>
                        <a:t> to support and fund sustainable practices and be measuring their success on the number of students graduating with a passion and understanding for sustainability.</a:t>
                      </a:r>
                      <a:endParaRPr lang="en-GB" sz="900" b="0" i="0" u="none" strike="noStrike" dirty="0">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1716444647"/>
                  </a:ext>
                </a:extLst>
              </a:tr>
              <a:tr h="106004">
                <a:tc vMerge="1">
                  <a:txBody>
                    <a:bodyPr/>
                    <a:lstStyle/>
                    <a:p>
                      <a:endParaRPr lang="en-GB"/>
                    </a:p>
                  </a:txBody>
                  <a:tcPr/>
                </a:tc>
                <a:tc>
                  <a:txBody>
                    <a:bodyPr/>
                    <a:lstStyle/>
                    <a:p>
                      <a:pPr algn="l" fontAlgn="b"/>
                      <a:r>
                        <a:rPr lang="en-GB" sz="900" u="none" strike="noStrike">
                          <a:effectLst/>
                        </a:rPr>
                        <a:t>get students involved in the planning process to have a variety of ideas</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957267602"/>
                  </a:ext>
                </a:extLst>
              </a:tr>
              <a:tr h="106004">
                <a:tc vMerge="1">
                  <a:txBody>
                    <a:bodyPr/>
                    <a:lstStyle/>
                    <a:p>
                      <a:endParaRPr lang="en-GB"/>
                    </a:p>
                  </a:txBody>
                  <a:tcPr/>
                </a:tc>
                <a:tc>
                  <a:txBody>
                    <a:bodyPr/>
                    <a:lstStyle/>
                    <a:p>
                      <a:pPr algn="l" fontAlgn="b"/>
                      <a:r>
                        <a:rPr lang="en-GB" sz="900" u="none" strike="noStrike">
                          <a:effectLst/>
                        </a:rPr>
                        <a:t>Reminders of more sustainable practices.</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4074748756"/>
                  </a:ext>
                </a:extLst>
              </a:tr>
              <a:tr h="106004">
                <a:tc vMerge="1">
                  <a:txBody>
                    <a:bodyPr/>
                    <a:lstStyle/>
                    <a:p>
                      <a:endParaRPr lang="en-GB"/>
                    </a:p>
                  </a:txBody>
                  <a:tcPr/>
                </a:tc>
                <a:tc>
                  <a:txBody>
                    <a:bodyPr/>
                    <a:lstStyle/>
                    <a:p>
                      <a:pPr algn="l" fontAlgn="b"/>
                      <a:r>
                        <a:rPr lang="en-GB" sz="900" u="none" strike="noStrike">
                          <a:effectLst/>
                        </a:rPr>
                        <a:t>actively promoting what is being developed and taught</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974936669"/>
                  </a:ext>
                </a:extLst>
              </a:tr>
              <a:tr h="106004">
                <a:tc vMerge="1">
                  <a:txBody>
                    <a:bodyPr/>
                    <a:lstStyle/>
                    <a:p>
                      <a:endParaRPr lang="en-GB"/>
                    </a:p>
                  </a:txBody>
                  <a:tcPr/>
                </a:tc>
                <a:tc>
                  <a:txBody>
                    <a:bodyPr/>
                    <a:lstStyle/>
                    <a:p>
                      <a:pPr algn="l" fontAlgn="b"/>
                      <a:r>
                        <a:rPr lang="en-GB" sz="900" u="none" strike="noStrike">
                          <a:effectLst/>
                        </a:rPr>
                        <a:t>i would love to see each students aims to save energy, resources that are available within their own surroundings.And launching every events that relates to sustainable development is must in every public placed or academic industries.</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2314452010"/>
                  </a:ext>
                </a:extLst>
              </a:tr>
              <a:tr h="106004">
                <a:tc vMerge="1">
                  <a:txBody>
                    <a:bodyPr/>
                    <a:lstStyle/>
                    <a:p>
                      <a:endParaRPr lang="en-GB"/>
                    </a:p>
                  </a:txBody>
                  <a:tcPr/>
                </a:tc>
                <a:tc>
                  <a:txBody>
                    <a:bodyPr/>
                    <a:lstStyle/>
                    <a:p>
                      <a:pPr algn="l" fontAlgn="b"/>
                      <a:r>
                        <a:rPr lang="en-GB" sz="900" u="none" strike="noStrike">
                          <a:effectLst/>
                        </a:rPr>
                        <a:t>Suggestions to students in different ways</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557349474"/>
                  </a:ext>
                </a:extLst>
              </a:tr>
              <a:tr h="106004">
                <a:tc vMerge="1">
                  <a:txBody>
                    <a:bodyPr/>
                    <a:lstStyle/>
                    <a:p>
                      <a:endParaRPr lang="en-GB"/>
                    </a:p>
                  </a:txBody>
                  <a:tcPr/>
                </a:tc>
                <a:tc>
                  <a:txBody>
                    <a:bodyPr/>
                    <a:lstStyle/>
                    <a:p>
                      <a:pPr algn="l" fontAlgn="b"/>
                      <a:r>
                        <a:rPr lang="en-GB" sz="900" u="none" strike="noStrike">
                          <a:effectLst/>
                        </a:rPr>
                        <a:t>More visual presence throughout the university.</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1474989557"/>
                  </a:ext>
                </a:extLst>
              </a:tr>
              <a:tr h="106004">
                <a:tc vMerge="1">
                  <a:txBody>
                    <a:bodyPr/>
                    <a:lstStyle/>
                    <a:p>
                      <a:endParaRPr lang="en-GB"/>
                    </a:p>
                  </a:txBody>
                  <a:tcPr/>
                </a:tc>
                <a:tc>
                  <a:txBody>
                    <a:bodyPr/>
                    <a:lstStyle/>
                    <a:p>
                      <a:pPr algn="l" fontAlgn="b"/>
                      <a:r>
                        <a:rPr lang="en-GB" sz="900" u="none" strike="noStrike">
                          <a:effectLst/>
                        </a:rPr>
                        <a:t>keep providing information and resources</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389943832"/>
                  </a:ext>
                </a:extLst>
              </a:tr>
              <a:tr h="106004">
                <a:tc vMerge="1">
                  <a:txBody>
                    <a:bodyPr/>
                    <a:lstStyle/>
                    <a:p>
                      <a:endParaRPr lang="en-GB"/>
                    </a:p>
                  </a:txBody>
                  <a:tcPr/>
                </a:tc>
                <a:tc>
                  <a:txBody>
                    <a:bodyPr/>
                    <a:lstStyle/>
                    <a:p>
                      <a:pPr algn="l" fontAlgn="b"/>
                      <a:r>
                        <a:rPr lang="en-GB" sz="900" u="none" strike="noStrike">
                          <a:effectLst/>
                        </a:rPr>
                        <a:t>Email out regular information on sustainability and how to make sustainable choices that are still budget friendly for students. As sustainability can sometimes be more expensive</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2227971947"/>
                  </a:ext>
                </a:extLst>
              </a:tr>
              <a:tr h="106004">
                <a:tc vMerge="1">
                  <a:txBody>
                    <a:bodyPr/>
                    <a:lstStyle/>
                    <a:p>
                      <a:endParaRPr lang="en-GB"/>
                    </a:p>
                  </a:txBody>
                  <a:tcPr/>
                </a:tc>
                <a:tc>
                  <a:txBody>
                    <a:bodyPr/>
                    <a:lstStyle/>
                    <a:p>
                      <a:pPr algn="l" fontAlgn="b"/>
                      <a:r>
                        <a:rPr lang="en-GB" sz="900" u="none" strike="noStrike">
                          <a:effectLst/>
                        </a:rPr>
                        <a:t>Show statistics on energy from solar power or plastic recycled</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662541905"/>
                  </a:ext>
                </a:extLst>
              </a:tr>
              <a:tr h="106004">
                <a:tc vMerge="1">
                  <a:txBody>
                    <a:bodyPr/>
                    <a:lstStyle/>
                    <a:p>
                      <a:endParaRPr lang="en-GB"/>
                    </a:p>
                  </a:txBody>
                  <a:tcPr/>
                </a:tc>
                <a:tc>
                  <a:txBody>
                    <a:bodyPr/>
                    <a:lstStyle/>
                    <a:p>
                      <a:pPr algn="l" fontAlgn="b"/>
                      <a:r>
                        <a:rPr lang="en-GB" sz="900" u="none" strike="noStrike">
                          <a:effectLst/>
                        </a:rPr>
                        <a:t>Continue recycling and showing your appreciation for being a sustainable place.</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2628350944"/>
                  </a:ext>
                </a:extLst>
              </a:tr>
              <a:tr h="191867">
                <a:tc vMerge="1">
                  <a:txBody>
                    <a:bodyPr/>
                    <a:lstStyle/>
                    <a:p>
                      <a:endParaRPr lang="en-GB"/>
                    </a:p>
                  </a:txBody>
                  <a:tcPr/>
                </a:tc>
                <a:tc>
                  <a:txBody>
                    <a:bodyPr/>
                    <a:lstStyle/>
                    <a:p>
                      <a:pPr algn="l" fontAlgn="b"/>
                      <a:r>
                        <a:rPr lang="en-GB" sz="900" u="none" strike="noStrike">
                          <a:effectLst/>
                        </a:rPr>
                        <a:t>Offer gardening classes or teach us how to be self sufficient and grow or own food. Provide classes on how to produce less waste or reuse. Place posters all around campus reminding people to recycle and be real with us by showing pictures of landfill sites and the devastation we've caused through imagery. We need to be reminded constantly of our own impact on the environment.</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874047607"/>
                  </a:ext>
                </a:extLst>
              </a:tr>
              <a:tr h="191867">
                <a:tc vMerge="1">
                  <a:txBody>
                    <a:bodyPr/>
                    <a:lstStyle/>
                    <a:p>
                      <a:endParaRPr lang="en-GB"/>
                    </a:p>
                  </a:txBody>
                  <a:tcPr/>
                </a:tc>
                <a:tc>
                  <a:txBody>
                    <a:bodyPr/>
                    <a:lstStyle/>
                    <a:p>
                      <a:pPr algn="l" fontAlgn="b"/>
                      <a:r>
                        <a:rPr lang="en-GB" sz="900" u="none" strike="noStrike">
                          <a:effectLst/>
                        </a:rPr>
                        <a:t>Implementing a largely plant based food system. Creating policies about waste production. Speaking up and making statements on current political and social injustices.  Reporting on protest/ activism work that students are involved in. Looking towards new ways to merge courses/tutors etc so we have a broader depth of understanding on current issues.  Taking more input from students about what should be changed as the world changes.</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32562294"/>
                  </a:ext>
                </a:extLst>
              </a:tr>
              <a:tr h="106004">
                <a:tc vMerge="1">
                  <a:txBody>
                    <a:bodyPr/>
                    <a:lstStyle/>
                    <a:p>
                      <a:endParaRPr lang="en-GB"/>
                    </a:p>
                  </a:txBody>
                  <a:tcPr/>
                </a:tc>
                <a:tc>
                  <a:txBody>
                    <a:bodyPr/>
                    <a:lstStyle/>
                    <a:p>
                      <a:pPr algn="l" fontAlgn="b"/>
                      <a:r>
                        <a:rPr lang="en-GB" sz="900" u="none" strike="noStrike">
                          <a:effectLst/>
                        </a:rPr>
                        <a:t>I would like to see the Student Union at our university to work more towards the sustainability development, take it more seriously rather than just doing it as a formality. It feels like there are more words than actions, it should be the other way around.</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166325153"/>
                  </a:ext>
                </a:extLst>
              </a:tr>
              <a:tr h="106004">
                <a:tc vMerge="1">
                  <a:txBody>
                    <a:bodyPr/>
                    <a:lstStyle/>
                    <a:p>
                      <a:endParaRPr lang="en-GB"/>
                    </a:p>
                  </a:txBody>
                  <a:tcPr/>
                </a:tc>
                <a:tc>
                  <a:txBody>
                    <a:bodyPr/>
                    <a:lstStyle/>
                    <a:p>
                      <a:pPr algn="l" fontAlgn="b"/>
                      <a:r>
                        <a:rPr lang="en-GB" sz="900" u="none" strike="noStrike">
                          <a:effectLst/>
                        </a:rPr>
                        <a:t>Make it known to students what the sustainability development goals are and provide more resources into that, the more people know about it the better I think.</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4179287116"/>
                  </a:ext>
                </a:extLst>
              </a:tr>
              <a:tr h="378434">
                <a:tc vMerge="1">
                  <a:txBody>
                    <a:bodyPr/>
                    <a:lstStyle/>
                    <a:p>
                      <a:endParaRPr lang="en-GB"/>
                    </a:p>
                  </a:txBody>
                  <a:tcPr/>
                </a:tc>
                <a:tc>
                  <a:txBody>
                    <a:bodyPr/>
                    <a:lstStyle/>
                    <a:p>
                      <a:pPr algn="l" fontAlgn="b"/>
                      <a:r>
                        <a:rPr lang="en-GB" sz="900" u="none" strike="noStrike">
                          <a:effectLst/>
                        </a:rPr>
                        <a:t>My place of study, as all places of study, prioitise money over sustainability. For example, this year they took on several outlets on campus, all of which are large chains (Greggs, Starbucks, Morrisons etc), where they could have taken on local, small business to contribute to community. They allow plastic packaging and cup lids to be used across campuses. Their recycling bins are awful (although their waste company is good). My university does little to engage students in sustainability. For example, they could put up infographics to outline easy, environmentally positive changes. They refuse to change their meat to veggie meal ratio despite years of student campaigning. Worse still, their veggie meals are usually more expensive than the meat (such as 'eat for less' initiative which allows meat meals to be cheaper and discriminates vegans)! They have large info screens that light up adverts and info and use electricity all day and night. I could go on...</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3429031691"/>
                  </a:ext>
                </a:extLst>
              </a:tr>
              <a:tr h="106004">
                <a:tc vMerge="1">
                  <a:txBody>
                    <a:bodyPr/>
                    <a:lstStyle/>
                    <a:p>
                      <a:endParaRPr lang="en-GB"/>
                    </a:p>
                  </a:txBody>
                  <a:tcPr/>
                </a:tc>
                <a:tc>
                  <a:txBody>
                    <a:bodyPr/>
                    <a:lstStyle/>
                    <a:p>
                      <a:pPr algn="l" fontAlgn="b"/>
                      <a:r>
                        <a:rPr lang="en-GB" sz="900" u="none" strike="noStrike">
                          <a:effectLst/>
                        </a:rPr>
                        <a:t>More campaigns to promote sustainability</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2688374899"/>
                  </a:ext>
                </a:extLst>
              </a:tr>
              <a:tr h="191867">
                <a:tc vMerge="1">
                  <a:txBody>
                    <a:bodyPr/>
                    <a:lstStyle/>
                    <a:p>
                      <a:endParaRPr lang="en-GB"/>
                    </a:p>
                  </a:txBody>
                  <a:tcPr/>
                </a:tc>
                <a:tc>
                  <a:txBody>
                    <a:bodyPr/>
                    <a:lstStyle/>
                    <a:p>
                      <a:pPr algn="l" fontAlgn="b"/>
                      <a:r>
                        <a:rPr lang="en-GB" sz="900" u="none" strike="noStrike">
                          <a:effectLst/>
                        </a:rPr>
                        <a:t>I believe that a more communal mindset of sustainable development starts with active engagement, dialogue and a deeper thought process to benefit others, not just myself. Opportunities should be presented to engage with related topics to raise awareness and to aid a more informed understanding of sustainability when working. Perhaps an open call in creative fields of study would help connect with the issue and suggesting reading material for each subjects engagement with the issue in general.</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1351317463"/>
                  </a:ext>
                </a:extLst>
              </a:tr>
              <a:tr h="106004">
                <a:tc vMerge="1">
                  <a:txBody>
                    <a:bodyPr/>
                    <a:lstStyle/>
                    <a:p>
                      <a:endParaRPr lang="en-GB"/>
                    </a:p>
                  </a:txBody>
                  <a:tcPr/>
                </a:tc>
                <a:tc>
                  <a:txBody>
                    <a:bodyPr/>
                    <a:lstStyle/>
                    <a:p>
                      <a:pPr algn="l" fontAlgn="b"/>
                      <a:r>
                        <a:rPr lang="en-GB" sz="900" u="none" strike="noStrike">
                          <a:effectLst/>
                        </a:rPr>
                        <a:t>More promotion and inclusivity, more points of discussion around the topic.</a:t>
                      </a:r>
                      <a:endParaRPr lang="en-GB" sz="900" b="0" i="0" u="none" strike="noStrike">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1341221351"/>
                  </a:ext>
                </a:extLst>
              </a:tr>
              <a:tr h="106004">
                <a:tc vMerge="1">
                  <a:txBody>
                    <a:bodyPr/>
                    <a:lstStyle/>
                    <a:p>
                      <a:endParaRPr lang="en-GB"/>
                    </a:p>
                  </a:txBody>
                  <a:tcPr/>
                </a:tc>
                <a:tc>
                  <a:txBody>
                    <a:bodyPr/>
                    <a:lstStyle/>
                    <a:p>
                      <a:pPr algn="l" fontAlgn="b"/>
                      <a:r>
                        <a:rPr lang="en-GB" sz="900" u="none" strike="noStrike" dirty="0">
                          <a:effectLst/>
                        </a:rPr>
                        <a:t>Wealth Distribution, Political Activism, transparent accounting. I don't think UWE is going to become a bastion of SD research, so I would prefer it take a social role in improving peoples lives so they can focus on it more</a:t>
                      </a:r>
                      <a:endParaRPr lang="en-GB" sz="900" b="0" i="0" u="none" strike="noStrike" dirty="0">
                        <a:solidFill>
                          <a:srgbClr val="000000"/>
                        </a:solidFill>
                        <a:effectLst/>
                        <a:latin typeface="Calibri" panose="020F0502020204030204" pitchFamily="34" charset="0"/>
                      </a:endParaRPr>
                    </a:p>
                  </a:txBody>
                  <a:tcPr marL="5300" marR="5300" marT="5300" marB="0" anchor="b">
                    <a:solidFill>
                      <a:srgbClr val="69DDD2"/>
                    </a:solidFill>
                  </a:tcPr>
                </a:tc>
                <a:extLst>
                  <a:ext uri="{0D108BD9-81ED-4DB2-BD59-A6C34878D82A}">
                    <a16:rowId xmlns:a16="http://schemas.microsoft.com/office/drawing/2014/main" val="1398562483"/>
                  </a:ext>
                </a:extLst>
              </a:tr>
            </a:tbl>
          </a:graphicData>
        </a:graphic>
      </p:graphicFrame>
    </p:spTree>
    <p:extLst>
      <p:ext uri="{BB962C8B-B14F-4D97-AF65-F5344CB8AC3E}">
        <p14:creationId xmlns:p14="http://schemas.microsoft.com/office/powerpoint/2010/main" val="3662336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8ADB03-1458-4BE9-9D7D-13C77E929010}"/>
              </a:ext>
            </a:extLst>
          </p:cNvPr>
          <p:cNvSpPr txBox="1">
            <a:spLocks/>
          </p:cNvSpPr>
          <p:nvPr/>
        </p:nvSpPr>
        <p:spPr>
          <a:xfrm>
            <a:off x="261155" y="550401"/>
            <a:ext cx="8234775" cy="387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REDUCE WASTE FOR SUSTAINABLE DEVELOPMENT </a:t>
            </a:r>
          </a:p>
        </p:txBody>
      </p:sp>
      <p:graphicFrame>
        <p:nvGraphicFramePr>
          <p:cNvPr id="4" name="Table 3">
            <a:extLst>
              <a:ext uri="{FF2B5EF4-FFF2-40B4-BE49-F238E27FC236}">
                <a16:creationId xmlns:a16="http://schemas.microsoft.com/office/drawing/2014/main" id="{9F4EE04A-4F8E-4E51-A242-9B733512AADB}"/>
              </a:ext>
            </a:extLst>
          </p:cNvPr>
          <p:cNvGraphicFramePr>
            <a:graphicFrameLocks noGrp="1"/>
          </p:cNvGraphicFramePr>
          <p:nvPr>
            <p:extLst>
              <p:ext uri="{D42A27DB-BD31-4B8C-83A1-F6EECF244321}">
                <p14:modId xmlns:p14="http://schemas.microsoft.com/office/powerpoint/2010/main" val="3803148634"/>
              </p:ext>
            </p:extLst>
          </p:nvPr>
        </p:nvGraphicFramePr>
        <p:xfrm>
          <a:off x="261155" y="1047976"/>
          <a:ext cx="11606794" cy="4362600"/>
        </p:xfrm>
        <a:graphic>
          <a:graphicData uri="http://schemas.openxmlformats.org/drawingml/2006/table">
            <a:tbl>
              <a:tblPr>
                <a:tableStyleId>{5C22544A-7EE6-4342-B048-85BDC9FD1C3A}</a:tableStyleId>
              </a:tblPr>
              <a:tblGrid>
                <a:gridCol w="1138839">
                  <a:extLst>
                    <a:ext uri="{9D8B030D-6E8A-4147-A177-3AD203B41FA5}">
                      <a16:colId xmlns:a16="http://schemas.microsoft.com/office/drawing/2014/main" val="1130892716"/>
                    </a:ext>
                  </a:extLst>
                </a:gridCol>
                <a:gridCol w="10467955">
                  <a:extLst>
                    <a:ext uri="{9D8B030D-6E8A-4147-A177-3AD203B41FA5}">
                      <a16:colId xmlns:a16="http://schemas.microsoft.com/office/drawing/2014/main" val="86873772"/>
                    </a:ext>
                  </a:extLst>
                </a:gridCol>
              </a:tblGrid>
              <a:tr h="106004">
                <a:tc rowSpan="18">
                  <a:txBody>
                    <a:bodyPr/>
                    <a:lstStyle/>
                    <a:p>
                      <a:pPr algn="ctr" rtl="0" fontAlgn="ctr"/>
                      <a:r>
                        <a:rPr lang="en-GB" sz="1000" u="none" strike="noStrike" dirty="0">
                          <a:effectLst/>
                        </a:rPr>
                        <a:t>Reduce waste</a:t>
                      </a:r>
                      <a:endParaRPr lang="en-GB" sz="1000" b="0" i="0" u="none" strike="noStrike" dirty="0">
                        <a:solidFill>
                          <a:srgbClr val="000000"/>
                        </a:solidFill>
                        <a:effectLst/>
                        <a:latin typeface="Calibri" panose="020F0502020204030204" pitchFamily="34" charset="0"/>
                      </a:endParaRPr>
                    </a:p>
                  </a:txBody>
                  <a:tcPr marL="5300" marR="5300" marT="5300" marB="0" anchor="ctr">
                    <a:solidFill>
                      <a:srgbClr val="FBCD9B"/>
                    </a:solidFill>
                  </a:tcPr>
                </a:tc>
                <a:tc>
                  <a:txBody>
                    <a:bodyPr/>
                    <a:lstStyle/>
                    <a:p>
                      <a:pPr algn="l" fontAlgn="b"/>
                      <a:r>
                        <a:rPr lang="en-GB" sz="1000" u="none" strike="noStrike">
                          <a:effectLst/>
                        </a:rPr>
                        <a:t>Better recycling facilities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1741321575"/>
                  </a:ext>
                </a:extLst>
              </a:tr>
              <a:tr h="285151">
                <a:tc vMerge="1">
                  <a:txBody>
                    <a:bodyPr/>
                    <a:lstStyle/>
                    <a:p>
                      <a:endParaRPr lang="en-GB"/>
                    </a:p>
                  </a:txBody>
                  <a:tcPr/>
                </a:tc>
                <a:tc>
                  <a:txBody>
                    <a:bodyPr/>
                    <a:lstStyle/>
                    <a:p>
                      <a:pPr algn="l" fontAlgn="b"/>
                      <a:r>
                        <a:rPr lang="en-GB" sz="1000" u="none" strike="noStrike">
                          <a:effectLst/>
                        </a:rPr>
                        <a:t>First, investing in energy-efficient infrastructure and renewable energy sources on campus can significantly reduce its carbon footprint. Implementing sustainable transportation options, such as electric vehicle charging stations and bike-sharing programs, can encourage eco-friendly commuting. Promoting eco-conscious practices like recycling, reducing single-use plastics, and minimizing waste in its procurement processes is crucial. Moreover, integrating sustainability into the curriculum and fostering partnerships with local communities can enhance environmental education and engagement. By achieving recognized sustainability certifications and consistently reporting on progress, UWE Bristol can lead by example in sustainable development.</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308574745"/>
                  </a:ext>
                </a:extLst>
              </a:tr>
              <a:tr h="106004">
                <a:tc vMerge="1">
                  <a:txBody>
                    <a:bodyPr/>
                    <a:lstStyle/>
                    <a:p>
                      <a:endParaRPr lang="en-GB"/>
                    </a:p>
                  </a:txBody>
                  <a:tcPr/>
                </a:tc>
                <a:tc>
                  <a:txBody>
                    <a:bodyPr/>
                    <a:lstStyle/>
                    <a:p>
                      <a:pPr algn="l" fontAlgn="b"/>
                      <a:r>
                        <a:rPr lang="en-GB" sz="1000" u="none" strike="noStrike">
                          <a:effectLst/>
                        </a:rPr>
                        <a:t>Increase incentives to travel by bus instead of driving, and reduce non-recyclabe packaging</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2132289586"/>
                  </a:ext>
                </a:extLst>
              </a:tr>
              <a:tr h="106004">
                <a:tc vMerge="1">
                  <a:txBody>
                    <a:bodyPr/>
                    <a:lstStyle/>
                    <a:p>
                      <a:endParaRPr lang="en-GB"/>
                    </a:p>
                  </a:txBody>
                  <a:tcPr/>
                </a:tc>
                <a:tc>
                  <a:txBody>
                    <a:bodyPr/>
                    <a:lstStyle/>
                    <a:p>
                      <a:pPr algn="l" fontAlgn="b"/>
                      <a:r>
                        <a:rPr lang="en-GB" sz="1000" u="none" strike="noStrike">
                          <a:effectLst/>
                        </a:rPr>
                        <a:t>Actually recycling, since I've watched on numerous occasions, the site team pouring the recycling into the same bag as the waste.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2806525864"/>
                  </a:ext>
                </a:extLst>
              </a:tr>
              <a:tr h="106004">
                <a:tc vMerge="1">
                  <a:txBody>
                    <a:bodyPr/>
                    <a:lstStyle/>
                    <a:p>
                      <a:endParaRPr lang="en-GB"/>
                    </a:p>
                  </a:txBody>
                  <a:tcPr/>
                </a:tc>
                <a:tc>
                  <a:txBody>
                    <a:bodyPr/>
                    <a:lstStyle/>
                    <a:p>
                      <a:pPr algn="l" fontAlgn="b"/>
                      <a:r>
                        <a:rPr lang="en-GB" sz="1000" u="none" strike="noStrike">
                          <a:effectLst/>
                        </a:rPr>
                        <a:t>Better recycling/ teaching students how to recycle properly</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617567659"/>
                  </a:ext>
                </a:extLst>
              </a:tr>
              <a:tr h="106004">
                <a:tc vMerge="1">
                  <a:txBody>
                    <a:bodyPr/>
                    <a:lstStyle/>
                    <a:p>
                      <a:endParaRPr lang="en-GB"/>
                    </a:p>
                  </a:txBody>
                  <a:tcPr/>
                </a:tc>
                <a:tc>
                  <a:txBody>
                    <a:bodyPr/>
                    <a:lstStyle/>
                    <a:p>
                      <a:pPr algn="l" fontAlgn="b"/>
                      <a:r>
                        <a:rPr lang="en-GB" sz="1000" u="none" strike="noStrike">
                          <a:effectLst/>
                        </a:rPr>
                        <a:t>More recycling bins around campus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111442841"/>
                  </a:ext>
                </a:extLst>
              </a:tr>
              <a:tr h="191867">
                <a:tc vMerge="1">
                  <a:txBody>
                    <a:bodyPr/>
                    <a:lstStyle/>
                    <a:p>
                      <a:endParaRPr lang="en-GB"/>
                    </a:p>
                  </a:txBody>
                  <a:tcPr/>
                </a:tc>
                <a:tc>
                  <a:txBody>
                    <a:bodyPr/>
                    <a:lstStyle/>
                    <a:p>
                      <a:pPr algn="l" fontAlgn="b"/>
                      <a:r>
                        <a:rPr lang="en-GB" sz="1000" u="none" strike="noStrike">
                          <a:effectLst/>
                        </a:rPr>
                        <a:t>Simple things like more separated recycling bins (I often carry around apple cores with me looking for a suitable food bin).   A bigger fee on take away coffee cups, a tax on single use water bottles, better connected local public transport (a friend drives to uni because taking two buses  would take over twice as long).</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845077287"/>
                  </a:ext>
                </a:extLst>
              </a:tr>
              <a:tr h="106004">
                <a:tc vMerge="1">
                  <a:txBody>
                    <a:bodyPr/>
                    <a:lstStyle/>
                    <a:p>
                      <a:endParaRPr lang="en-GB"/>
                    </a:p>
                  </a:txBody>
                  <a:tcPr/>
                </a:tc>
                <a:tc>
                  <a:txBody>
                    <a:bodyPr/>
                    <a:lstStyle/>
                    <a:p>
                      <a:pPr algn="l" fontAlgn="b"/>
                      <a:r>
                        <a:rPr lang="en-GB" sz="1000" u="none" strike="noStrike">
                          <a:effectLst/>
                        </a:rPr>
                        <a:t>Reduced use of single use plastics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999202529"/>
                  </a:ext>
                </a:extLst>
              </a:tr>
              <a:tr h="106004">
                <a:tc vMerge="1">
                  <a:txBody>
                    <a:bodyPr/>
                    <a:lstStyle/>
                    <a:p>
                      <a:endParaRPr lang="en-GB"/>
                    </a:p>
                  </a:txBody>
                  <a:tcPr/>
                </a:tc>
                <a:tc>
                  <a:txBody>
                    <a:bodyPr/>
                    <a:lstStyle/>
                    <a:p>
                      <a:pPr algn="l" fontAlgn="b"/>
                      <a:r>
                        <a:rPr lang="en-GB" sz="1000" u="none" strike="noStrike">
                          <a:effectLst/>
                        </a:rPr>
                        <a:t>Cut down on takeaway food packaging, have canteen style food on washable trays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4006907008"/>
                  </a:ext>
                </a:extLst>
              </a:tr>
              <a:tr h="106004">
                <a:tc vMerge="1">
                  <a:txBody>
                    <a:bodyPr/>
                    <a:lstStyle/>
                    <a:p>
                      <a:endParaRPr lang="en-GB"/>
                    </a:p>
                  </a:txBody>
                  <a:tcPr/>
                </a:tc>
                <a:tc>
                  <a:txBody>
                    <a:bodyPr/>
                    <a:lstStyle/>
                    <a:p>
                      <a:pPr algn="l" fontAlgn="b"/>
                      <a:r>
                        <a:rPr lang="en-GB" sz="1000" u="none" strike="noStrike">
                          <a:effectLst/>
                        </a:rPr>
                        <a:t>Continue recycling and showing your appreciation for being a sustainable place.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1681416546"/>
                  </a:ext>
                </a:extLst>
              </a:tr>
              <a:tr h="106004">
                <a:tc vMerge="1">
                  <a:txBody>
                    <a:bodyPr/>
                    <a:lstStyle/>
                    <a:p>
                      <a:endParaRPr lang="en-GB"/>
                    </a:p>
                  </a:txBody>
                  <a:tcPr/>
                </a:tc>
                <a:tc>
                  <a:txBody>
                    <a:bodyPr/>
                    <a:lstStyle/>
                    <a:p>
                      <a:pPr algn="l" fontAlgn="b"/>
                      <a:r>
                        <a:rPr lang="en-GB" sz="1000" u="none" strike="noStrike">
                          <a:effectLst/>
                        </a:rPr>
                        <a:t>uwe is fantastic for this but one thing id mention is there is no place that i know of for foodwaste such as banana skins / apple cores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54676987"/>
                  </a:ext>
                </a:extLst>
              </a:tr>
              <a:tr h="191867">
                <a:tc vMerge="1">
                  <a:txBody>
                    <a:bodyPr/>
                    <a:lstStyle/>
                    <a:p>
                      <a:endParaRPr lang="en-GB"/>
                    </a:p>
                  </a:txBody>
                  <a:tcPr/>
                </a:tc>
                <a:tc>
                  <a:txBody>
                    <a:bodyPr/>
                    <a:lstStyle/>
                    <a:p>
                      <a:pPr algn="l" fontAlgn="b"/>
                      <a:r>
                        <a:rPr lang="en-GB" sz="1000" u="none" strike="noStrike">
                          <a:effectLst/>
                        </a:rPr>
                        <a:t>Implementing a largely plant based food system. Creating policies about waste production. Speaking up and making statements on current political and social injustices.  Reporting on protest/ activism work that students are involved in. Looking towards new ways to merge courses/tutors etc so we have a broader depth of understanding on current issues.  Taking more input from students about what should be changed as the world changes.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1954770307"/>
                  </a:ext>
                </a:extLst>
              </a:tr>
              <a:tr h="106004">
                <a:tc vMerge="1">
                  <a:txBody>
                    <a:bodyPr/>
                    <a:lstStyle/>
                    <a:p>
                      <a:endParaRPr lang="en-GB"/>
                    </a:p>
                  </a:txBody>
                  <a:tcPr/>
                </a:tc>
                <a:tc>
                  <a:txBody>
                    <a:bodyPr/>
                    <a:lstStyle/>
                    <a:p>
                      <a:pPr algn="l" fontAlgn="b"/>
                      <a:r>
                        <a:rPr lang="en-GB" sz="1000" u="none" strike="noStrike">
                          <a:effectLst/>
                        </a:rPr>
                        <a:t>The milk cartons in the SU BYOC area have to be recycled at a big recycling centre and cannot be recycled at the university so they end up going into the general rubbish. This could be improved.</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2085942532"/>
                  </a:ext>
                </a:extLst>
              </a:tr>
              <a:tr h="106004">
                <a:tc vMerge="1">
                  <a:txBody>
                    <a:bodyPr/>
                    <a:lstStyle/>
                    <a:p>
                      <a:endParaRPr lang="en-GB"/>
                    </a:p>
                  </a:txBody>
                  <a:tcPr/>
                </a:tc>
                <a:tc>
                  <a:txBody>
                    <a:bodyPr/>
                    <a:lstStyle/>
                    <a:p>
                      <a:pPr algn="l" fontAlgn="b"/>
                      <a:r>
                        <a:rPr lang="en-GB" sz="1000" u="none" strike="noStrike">
                          <a:effectLst/>
                        </a:rPr>
                        <a:t>wish to see sustainable practices like recycling programs, energy-efficient buildings, and curriculum that emphasizes sustainability at your place of study.</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2608629630"/>
                  </a:ext>
                </a:extLst>
              </a:tr>
              <a:tr h="378434">
                <a:tc vMerge="1">
                  <a:txBody>
                    <a:bodyPr/>
                    <a:lstStyle/>
                    <a:p>
                      <a:endParaRPr lang="en-GB"/>
                    </a:p>
                  </a:txBody>
                  <a:tcPr/>
                </a:tc>
                <a:tc>
                  <a:txBody>
                    <a:bodyPr/>
                    <a:lstStyle/>
                    <a:p>
                      <a:pPr algn="l" fontAlgn="b"/>
                      <a:r>
                        <a:rPr lang="en-GB" sz="1000" u="none" strike="noStrike">
                          <a:effectLst/>
                        </a:rPr>
                        <a:t>My place of study, as all places of study, prioitise money over sustainability. For example, this year they took on several outlets on campus, all of which are large chains (Greggs, Starbucks, Morrisons etc), where they could have taken on local, small business to contribute to community. They allow plastic packaging and cup lids to be used across campuses. Their recycling bins are awful (although their waste company is good). My university does little to engage students in sustainability. For example, they could put up infographics to outline easy, environmentally positive changes. They refuse to change their meat to veggie meal ratio despite years of student campaigning. Worse still, their veggie meals are usually more expensive than the meat (such as 'eat for less' initiative which allows meat meals to be cheaper and discriminates vegans)! They have large info screens that light up adverts and info and use electricity all day and night. I could go on...</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934008797"/>
                  </a:ext>
                </a:extLst>
              </a:tr>
              <a:tr h="106004">
                <a:tc vMerge="1">
                  <a:txBody>
                    <a:bodyPr/>
                    <a:lstStyle/>
                    <a:p>
                      <a:endParaRPr lang="en-GB"/>
                    </a:p>
                  </a:txBody>
                  <a:tcPr/>
                </a:tc>
                <a:tc>
                  <a:txBody>
                    <a:bodyPr/>
                    <a:lstStyle/>
                    <a:p>
                      <a:pPr algn="l" fontAlgn="b"/>
                      <a:r>
                        <a:rPr lang="en-GB" sz="1000" u="none" strike="noStrike">
                          <a:effectLst/>
                        </a:rPr>
                        <a:t>Maybe encouraging students to recycle more, avoid use of plastic in the college.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447530811"/>
                  </a:ext>
                </a:extLst>
              </a:tr>
              <a:tr h="106004">
                <a:tc vMerge="1">
                  <a:txBody>
                    <a:bodyPr/>
                    <a:lstStyle/>
                    <a:p>
                      <a:endParaRPr lang="en-GB"/>
                    </a:p>
                  </a:txBody>
                  <a:tcPr/>
                </a:tc>
                <a:tc>
                  <a:txBody>
                    <a:bodyPr/>
                    <a:lstStyle/>
                    <a:p>
                      <a:pPr algn="l" fontAlgn="b"/>
                      <a:r>
                        <a:rPr lang="en-GB" sz="1000" u="none" strike="noStrike">
                          <a:effectLst/>
                        </a:rPr>
                        <a:t>Adding the option of Using water in toilets rather than toilet paper every time.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1563682642"/>
                  </a:ext>
                </a:extLst>
              </a:tr>
              <a:tr h="106004">
                <a:tc vMerge="1">
                  <a:txBody>
                    <a:bodyPr/>
                    <a:lstStyle/>
                    <a:p>
                      <a:endParaRPr lang="en-GB"/>
                    </a:p>
                  </a:txBody>
                  <a:tcPr/>
                </a:tc>
                <a:tc>
                  <a:txBody>
                    <a:bodyPr/>
                    <a:lstStyle/>
                    <a:p>
                      <a:pPr algn="l" fontAlgn="b"/>
                      <a:r>
                        <a:rPr lang="en-GB" sz="1000" u="none" strike="noStrike" dirty="0">
                          <a:effectLst/>
                        </a:rPr>
                        <a:t>More recycling</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FBCD9B"/>
                    </a:solidFill>
                  </a:tcPr>
                </a:tc>
                <a:extLst>
                  <a:ext uri="{0D108BD9-81ED-4DB2-BD59-A6C34878D82A}">
                    <a16:rowId xmlns:a16="http://schemas.microsoft.com/office/drawing/2014/main" val="3084512759"/>
                  </a:ext>
                </a:extLst>
              </a:tr>
            </a:tbl>
          </a:graphicData>
        </a:graphic>
      </p:graphicFrame>
    </p:spTree>
    <p:extLst>
      <p:ext uri="{BB962C8B-B14F-4D97-AF65-F5344CB8AC3E}">
        <p14:creationId xmlns:p14="http://schemas.microsoft.com/office/powerpoint/2010/main" val="408199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8ADB03-1458-4BE9-9D7D-13C77E929010}"/>
              </a:ext>
            </a:extLst>
          </p:cNvPr>
          <p:cNvSpPr txBox="1">
            <a:spLocks/>
          </p:cNvSpPr>
          <p:nvPr/>
        </p:nvSpPr>
        <p:spPr>
          <a:xfrm>
            <a:off x="376658" y="771782"/>
            <a:ext cx="8266828" cy="387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UWE AND THE SU AT UWE ARE ALREADY DOING GREAT THINGS FOR SUSTAINABLE DEVELOPMENT </a:t>
            </a:r>
          </a:p>
        </p:txBody>
      </p:sp>
      <p:graphicFrame>
        <p:nvGraphicFramePr>
          <p:cNvPr id="2" name="Table 1">
            <a:extLst>
              <a:ext uri="{FF2B5EF4-FFF2-40B4-BE49-F238E27FC236}">
                <a16:creationId xmlns:a16="http://schemas.microsoft.com/office/drawing/2014/main" id="{726D5736-0DB6-4535-BB93-2E4A566B59D4}"/>
              </a:ext>
            </a:extLst>
          </p:cNvPr>
          <p:cNvGraphicFramePr>
            <a:graphicFrameLocks noGrp="1"/>
          </p:cNvGraphicFramePr>
          <p:nvPr>
            <p:extLst>
              <p:ext uri="{D42A27DB-BD31-4B8C-83A1-F6EECF244321}">
                <p14:modId xmlns:p14="http://schemas.microsoft.com/office/powerpoint/2010/main" val="3013527170"/>
              </p:ext>
            </p:extLst>
          </p:nvPr>
        </p:nvGraphicFramePr>
        <p:xfrm>
          <a:off x="513347" y="1744366"/>
          <a:ext cx="11165305" cy="3369268"/>
        </p:xfrm>
        <a:graphic>
          <a:graphicData uri="http://schemas.openxmlformats.org/drawingml/2006/table">
            <a:tbl>
              <a:tblPr>
                <a:tableStyleId>{5C22544A-7EE6-4342-B048-85BDC9FD1C3A}</a:tableStyleId>
              </a:tblPr>
              <a:tblGrid>
                <a:gridCol w="1328287">
                  <a:extLst>
                    <a:ext uri="{9D8B030D-6E8A-4147-A177-3AD203B41FA5}">
                      <a16:colId xmlns:a16="http://schemas.microsoft.com/office/drawing/2014/main" val="952354911"/>
                    </a:ext>
                  </a:extLst>
                </a:gridCol>
                <a:gridCol w="9837018">
                  <a:extLst>
                    <a:ext uri="{9D8B030D-6E8A-4147-A177-3AD203B41FA5}">
                      <a16:colId xmlns:a16="http://schemas.microsoft.com/office/drawing/2014/main" val="3129313254"/>
                    </a:ext>
                  </a:extLst>
                </a:gridCol>
              </a:tblGrid>
              <a:tr h="211002">
                <a:tc rowSpan="15">
                  <a:txBody>
                    <a:bodyPr/>
                    <a:lstStyle/>
                    <a:p>
                      <a:pPr algn="ctr" fontAlgn="ctr"/>
                      <a:r>
                        <a:rPr lang="en-GB" sz="1050" u="none" strike="noStrike" dirty="0">
                          <a:effectLst/>
                        </a:rPr>
                        <a:t>Already doing well</a:t>
                      </a:r>
                      <a:endParaRPr lang="en-GB" sz="1050" b="0" i="0" u="none" strike="noStrike" dirty="0">
                        <a:solidFill>
                          <a:srgbClr val="000000"/>
                        </a:solidFill>
                        <a:effectLst/>
                        <a:latin typeface="Calibri" panose="020F0502020204030204" pitchFamily="34" charset="0"/>
                      </a:endParaRPr>
                    </a:p>
                  </a:txBody>
                  <a:tcPr marL="5300" marR="5300" marT="5300" marB="0" anchor="ctr">
                    <a:solidFill>
                      <a:srgbClr val="FFB3FF"/>
                    </a:solidFill>
                  </a:tcPr>
                </a:tc>
                <a:tc>
                  <a:txBody>
                    <a:bodyPr/>
                    <a:lstStyle/>
                    <a:p>
                      <a:pPr algn="l" fontAlgn="b"/>
                      <a:r>
                        <a:rPr lang="en-GB" sz="1050" u="none" strike="noStrike">
                          <a:effectLst/>
                        </a:rPr>
                        <a:t>se are doing very well to be sustainable there are lots of info and green events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81244823"/>
                  </a:ext>
                </a:extLst>
              </a:tr>
              <a:tr h="211002">
                <a:tc vMerge="1">
                  <a:txBody>
                    <a:bodyPr/>
                    <a:lstStyle/>
                    <a:p>
                      <a:endParaRPr lang="en-GB"/>
                    </a:p>
                  </a:txBody>
                  <a:tcPr/>
                </a:tc>
                <a:tc>
                  <a:txBody>
                    <a:bodyPr/>
                    <a:lstStyle/>
                    <a:p>
                      <a:pPr algn="l" fontAlgn="b"/>
                      <a:r>
                        <a:rPr lang="en-GB" sz="1050" u="none" strike="noStrike">
                          <a:effectLst/>
                        </a:rPr>
                        <a:t>They are already education us on the ethics and solutions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914007598"/>
                  </a:ext>
                </a:extLst>
              </a:tr>
              <a:tr h="211002">
                <a:tc vMerge="1">
                  <a:txBody>
                    <a:bodyPr/>
                    <a:lstStyle/>
                    <a:p>
                      <a:endParaRPr lang="en-GB"/>
                    </a:p>
                  </a:txBody>
                  <a:tcPr/>
                </a:tc>
                <a:tc>
                  <a:txBody>
                    <a:bodyPr/>
                    <a:lstStyle/>
                    <a:p>
                      <a:pPr algn="l" fontAlgn="b"/>
                      <a:r>
                        <a:rPr lang="en-GB" sz="1050" u="none" strike="noStrike">
                          <a:effectLst/>
                        </a:rPr>
                        <a:t>No, I think that UWE has a very environmentally conscious approach throughout.</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71937725"/>
                  </a:ext>
                </a:extLst>
              </a:tr>
              <a:tr h="211002">
                <a:tc vMerge="1">
                  <a:txBody>
                    <a:bodyPr/>
                    <a:lstStyle/>
                    <a:p>
                      <a:endParaRPr lang="en-GB"/>
                    </a:p>
                  </a:txBody>
                  <a:tcPr/>
                </a:tc>
                <a:tc>
                  <a:txBody>
                    <a:bodyPr/>
                    <a:lstStyle/>
                    <a:p>
                      <a:pPr algn="l" fontAlgn="b"/>
                      <a:r>
                        <a:rPr lang="en-GB" sz="1050" u="none" strike="noStrike">
                          <a:effectLst/>
                        </a:rPr>
                        <a:t>I think that UWE Bristol is making very good progress in terms of sustainable development and does not require any sort of suggestions.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3275020572"/>
                  </a:ext>
                </a:extLst>
              </a:tr>
              <a:tr h="211002">
                <a:tc vMerge="1">
                  <a:txBody>
                    <a:bodyPr/>
                    <a:lstStyle/>
                    <a:p>
                      <a:endParaRPr lang="en-GB"/>
                    </a:p>
                  </a:txBody>
                  <a:tcPr/>
                </a:tc>
                <a:tc>
                  <a:txBody>
                    <a:bodyPr/>
                    <a:lstStyle/>
                    <a:p>
                      <a:pPr algn="l" fontAlgn="b"/>
                      <a:r>
                        <a:rPr lang="en-GB" sz="1050" u="none" strike="noStrike">
                          <a:effectLst/>
                        </a:rPr>
                        <a:t>No. My place of study is very good at this.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3024748612"/>
                  </a:ext>
                </a:extLst>
              </a:tr>
              <a:tr h="211002">
                <a:tc vMerge="1">
                  <a:txBody>
                    <a:bodyPr/>
                    <a:lstStyle/>
                    <a:p>
                      <a:endParaRPr lang="en-GB"/>
                    </a:p>
                  </a:txBody>
                  <a:tcPr/>
                </a:tc>
                <a:tc>
                  <a:txBody>
                    <a:bodyPr/>
                    <a:lstStyle/>
                    <a:p>
                      <a:pPr algn="l" fontAlgn="b"/>
                      <a:r>
                        <a:rPr lang="en-GB" sz="1050" u="none" strike="noStrike">
                          <a:effectLst/>
                        </a:rPr>
                        <a:t>My course is WECS so I imagine its already doing alot :)</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3158665786"/>
                  </a:ext>
                </a:extLst>
              </a:tr>
              <a:tr h="211002">
                <a:tc vMerge="1">
                  <a:txBody>
                    <a:bodyPr/>
                    <a:lstStyle/>
                    <a:p>
                      <a:endParaRPr lang="en-GB"/>
                    </a:p>
                  </a:txBody>
                  <a:tcPr/>
                </a:tc>
                <a:tc>
                  <a:txBody>
                    <a:bodyPr/>
                    <a:lstStyle/>
                    <a:p>
                      <a:pPr algn="l" fontAlgn="b"/>
                      <a:r>
                        <a:rPr lang="en-GB" sz="1050" u="none" strike="noStrike">
                          <a:effectLst/>
                        </a:rPr>
                        <a:t>keep providing information and resources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4191820349"/>
                  </a:ext>
                </a:extLst>
              </a:tr>
              <a:tr h="211002">
                <a:tc vMerge="1">
                  <a:txBody>
                    <a:bodyPr/>
                    <a:lstStyle/>
                    <a:p>
                      <a:endParaRPr lang="en-GB"/>
                    </a:p>
                  </a:txBody>
                  <a:tcPr/>
                </a:tc>
                <a:tc>
                  <a:txBody>
                    <a:bodyPr/>
                    <a:lstStyle/>
                    <a:p>
                      <a:pPr algn="l" fontAlgn="b"/>
                      <a:r>
                        <a:rPr lang="en-GB" sz="1050" u="none" strike="noStrike" dirty="0">
                          <a:effectLst/>
                        </a:rPr>
                        <a:t>My place of study covers a lot of good sustainable options and alternatives</a:t>
                      </a:r>
                      <a:endParaRPr lang="en-GB" sz="1050" b="0" i="0" u="none" strike="noStrike" dirty="0">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061067578"/>
                  </a:ext>
                </a:extLst>
              </a:tr>
              <a:tr h="211002">
                <a:tc vMerge="1">
                  <a:txBody>
                    <a:bodyPr/>
                    <a:lstStyle/>
                    <a:p>
                      <a:endParaRPr lang="en-GB"/>
                    </a:p>
                  </a:txBody>
                  <a:tcPr/>
                </a:tc>
                <a:tc>
                  <a:txBody>
                    <a:bodyPr/>
                    <a:lstStyle/>
                    <a:p>
                      <a:pPr algn="l" fontAlgn="b"/>
                      <a:r>
                        <a:rPr lang="en-GB" sz="1050" u="none" strike="noStrike">
                          <a:effectLst/>
                        </a:rPr>
                        <a:t>i think my university have a good track record on sustainable development.</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081491525"/>
                  </a:ext>
                </a:extLst>
              </a:tr>
              <a:tr h="211002">
                <a:tc vMerge="1">
                  <a:txBody>
                    <a:bodyPr/>
                    <a:lstStyle/>
                    <a:p>
                      <a:endParaRPr lang="en-GB"/>
                    </a:p>
                  </a:txBody>
                  <a:tcPr/>
                </a:tc>
                <a:tc>
                  <a:txBody>
                    <a:bodyPr/>
                    <a:lstStyle/>
                    <a:p>
                      <a:pPr algn="l" fontAlgn="b"/>
                      <a:r>
                        <a:rPr lang="en-GB" sz="1050" u="none" strike="noStrike">
                          <a:effectLst/>
                        </a:rPr>
                        <a:t>uwe is fantastic for this but one thing id mention is there is no place that i know of for foodwaste such as banana skins / apple cores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2640876076"/>
                  </a:ext>
                </a:extLst>
              </a:tr>
              <a:tr h="211002">
                <a:tc vMerge="1">
                  <a:txBody>
                    <a:bodyPr/>
                    <a:lstStyle/>
                    <a:p>
                      <a:endParaRPr lang="en-GB"/>
                    </a:p>
                  </a:txBody>
                  <a:tcPr/>
                </a:tc>
                <a:tc>
                  <a:txBody>
                    <a:bodyPr/>
                    <a:lstStyle/>
                    <a:p>
                      <a:pPr algn="l" fontAlgn="b"/>
                      <a:r>
                        <a:rPr lang="en-GB" sz="1050" u="none" strike="noStrike">
                          <a:effectLst/>
                        </a:rPr>
                        <a:t>Continue recycling and showing your appreciation for being a sustainable place.</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87777018"/>
                  </a:ext>
                </a:extLst>
              </a:tr>
              <a:tr h="415240">
                <a:tc vMerge="1">
                  <a:txBody>
                    <a:bodyPr/>
                    <a:lstStyle/>
                    <a:p>
                      <a:endParaRPr lang="en-GB"/>
                    </a:p>
                  </a:txBody>
                  <a:tcPr/>
                </a:tc>
                <a:tc>
                  <a:txBody>
                    <a:bodyPr/>
                    <a:lstStyle/>
                    <a:p>
                      <a:pPr algn="l" fontAlgn="b"/>
                      <a:r>
                        <a:rPr lang="en-GB" sz="1050" u="none" strike="noStrike">
                          <a:effectLst/>
                        </a:rPr>
                        <a:t>I really like the approach that UV University has, because it deals with it in all aspects, from various events, awards, materials used in buildings, etc. I think our university can be a good example for others.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612515410"/>
                  </a:ext>
                </a:extLst>
              </a:tr>
              <a:tr h="211002">
                <a:tc vMerge="1">
                  <a:txBody>
                    <a:bodyPr/>
                    <a:lstStyle/>
                    <a:p>
                      <a:endParaRPr lang="en-GB"/>
                    </a:p>
                  </a:txBody>
                  <a:tcPr/>
                </a:tc>
                <a:tc>
                  <a:txBody>
                    <a:bodyPr/>
                    <a:lstStyle/>
                    <a:p>
                      <a:pPr algn="l" fontAlgn="b"/>
                      <a:r>
                        <a:rPr lang="en-GB" sz="1050" u="none" strike="noStrike">
                          <a:effectLst/>
                        </a:rPr>
                        <a:t>They have already included in the process</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080133622"/>
                  </a:ext>
                </a:extLst>
              </a:tr>
              <a:tr h="211002">
                <a:tc vMerge="1">
                  <a:txBody>
                    <a:bodyPr/>
                    <a:lstStyle/>
                    <a:p>
                      <a:endParaRPr lang="en-GB"/>
                    </a:p>
                  </a:txBody>
                  <a:tcPr/>
                </a:tc>
                <a:tc>
                  <a:txBody>
                    <a:bodyPr/>
                    <a:lstStyle/>
                    <a:p>
                      <a:pPr algn="l" fontAlgn="b"/>
                      <a:r>
                        <a:rPr lang="en-GB" sz="1050" u="none" strike="noStrike">
                          <a:effectLst/>
                        </a:rPr>
                        <a:t>They are already doing well in that aspect.</a:t>
                      </a:r>
                      <a:endParaRPr lang="en-GB" sz="1050" b="0" i="0" u="none" strike="noStrike">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263566209"/>
                  </a:ext>
                </a:extLst>
              </a:tr>
              <a:tr h="211002">
                <a:tc vMerge="1">
                  <a:txBody>
                    <a:bodyPr/>
                    <a:lstStyle/>
                    <a:p>
                      <a:endParaRPr lang="en-GB"/>
                    </a:p>
                  </a:txBody>
                  <a:tcPr/>
                </a:tc>
                <a:tc>
                  <a:txBody>
                    <a:bodyPr/>
                    <a:lstStyle/>
                    <a:p>
                      <a:pPr algn="l" fontAlgn="b"/>
                      <a:r>
                        <a:rPr lang="en-GB" sz="1050" u="none" strike="noStrike" dirty="0">
                          <a:effectLst/>
                        </a:rPr>
                        <a:t>I feel like my university is really trying its best for sustainable development so I'm not too sure.</a:t>
                      </a:r>
                      <a:endParaRPr lang="en-GB" sz="1050" b="0" i="0" u="none" strike="noStrike" dirty="0">
                        <a:solidFill>
                          <a:srgbClr val="000000"/>
                        </a:solidFill>
                        <a:effectLst/>
                        <a:latin typeface="Calibri" panose="020F0502020204030204" pitchFamily="34" charset="0"/>
                      </a:endParaRPr>
                    </a:p>
                  </a:txBody>
                  <a:tcPr marL="5300" marR="5300" marT="5300" marB="0" anchor="b">
                    <a:solidFill>
                      <a:srgbClr val="FFB3FF"/>
                    </a:solidFill>
                  </a:tcPr>
                </a:tc>
                <a:extLst>
                  <a:ext uri="{0D108BD9-81ED-4DB2-BD59-A6C34878D82A}">
                    <a16:rowId xmlns:a16="http://schemas.microsoft.com/office/drawing/2014/main" val="130780586"/>
                  </a:ext>
                </a:extLst>
              </a:tr>
            </a:tbl>
          </a:graphicData>
        </a:graphic>
      </p:graphicFrame>
    </p:spTree>
    <p:extLst>
      <p:ext uri="{BB962C8B-B14F-4D97-AF65-F5344CB8AC3E}">
        <p14:creationId xmlns:p14="http://schemas.microsoft.com/office/powerpoint/2010/main" val="75307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F3F2A9-63AD-4E3C-82F2-45D37CEC0546}"/>
              </a:ext>
            </a:extLst>
          </p:cNvPr>
          <p:cNvSpPr txBox="1"/>
          <p:nvPr/>
        </p:nvSpPr>
        <p:spPr>
          <a:xfrm>
            <a:off x="223343" y="1180505"/>
            <a:ext cx="4618164" cy="3139321"/>
          </a:xfrm>
          <a:prstGeom prst="rect">
            <a:avLst/>
          </a:prstGeom>
          <a:noFill/>
        </p:spPr>
        <p:txBody>
          <a:bodyPr wrap="square" rtlCol="0">
            <a:spAutoFit/>
          </a:bodyPr>
          <a:lstStyle/>
          <a:p>
            <a:r>
              <a:rPr lang="en-GB" dirty="0"/>
              <a:t>Top subjects that students who answered the survey were studying:</a:t>
            </a:r>
          </a:p>
          <a:p>
            <a:endParaRPr lang="en-GB" dirty="0"/>
          </a:p>
          <a:p>
            <a:pPr marL="342900" indent="-342900">
              <a:buFont typeface="+mj-lt"/>
              <a:buAutoNum type="arabicPeriod"/>
            </a:pPr>
            <a:r>
              <a:rPr lang="en-GB" dirty="0"/>
              <a:t>Social Sciences 13%</a:t>
            </a:r>
          </a:p>
          <a:p>
            <a:pPr marL="342900" indent="-342900">
              <a:buFont typeface="+mj-lt"/>
              <a:buAutoNum type="arabicPeriod"/>
            </a:pPr>
            <a:r>
              <a:rPr lang="en-GB" dirty="0"/>
              <a:t>Business and administrative studies 12%</a:t>
            </a:r>
          </a:p>
          <a:p>
            <a:pPr marL="342900" indent="-342900">
              <a:buFont typeface="+mj-lt"/>
              <a:buAutoNum type="arabicPeriod"/>
            </a:pPr>
            <a:r>
              <a:rPr lang="en-GB" dirty="0"/>
              <a:t>Other 12%</a:t>
            </a:r>
          </a:p>
          <a:p>
            <a:endParaRPr lang="en-GB" dirty="0"/>
          </a:p>
          <a:p>
            <a:r>
              <a:rPr lang="en-GB" dirty="0"/>
              <a:t>This is therefore not a representative sample of UWE students.</a:t>
            </a:r>
          </a:p>
          <a:p>
            <a:endParaRPr lang="en-GB" dirty="0"/>
          </a:p>
          <a:p>
            <a:endParaRPr lang="en-GB" dirty="0"/>
          </a:p>
        </p:txBody>
      </p:sp>
      <p:sp>
        <p:nvSpPr>
          <p:cNvPr id="6" name="Title 1">
            <a:extLst>
              <a:ext uri="{FF2B5EF4-FFF2-40B4-BE49-F238E27FC236}">
                <a16:creationId xmlns:a16="http://schemas.microsoft.com/office/drawing/2014/main" id="{C28DAF08-9DE8-49B0-8E0B-B804E0EB17A5}"/>
              </a:ext>
            </a:extLst>
          </p:cNvPr>
          <p:cNvSpPr>
            <a:spLocks noGrp="1"/>
          </p:cNvSpPr>
          <p:nvPr>
            <p:ph type="title"/>
          </p:nvPr>
        </p:nvSpPr>
        <p:spPr>
          <a:xfrm>
            <a:off x="319596" y="532661"/>
            <a:ext cx="3174375" cy="567524"/>
          </a:xfrm>
        </p:spPr>
        <p:txBody>
          <a:bodyPr>
            <a:normAutofit fontScale="90000"/>
          </a:bodyPr>
          <a:lstStyle/>
          <a:p>
            <a:r>
              <a:rPr lang="en-GB" sz="3200" b="1" dirty="0"/>
              <a:t>Subject of study</a:t>
            </a:r>
          </a:p>
        </p:txBody>
      </p:sp>
      <p:pic>
        <p:nvPicPr>
          <p:cNvPr id="1026" name="Picture 2" descr="Free Woman in Yellow Shirt Writing on White Paper Stock Photo">
            <a:extLst>
              <a:ext uri="{FF2B5EF4-FFF2-40B4-BE49-F238E27FC236}">
                <a16:creationId xmlns:a16="http://schemas.microsoft.com/office/drawing/2014/main" id="{F56967A3-931E-4F22-9B7C-DC7573D6DD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41" r="4277"/>
          <a:stretch/>
        </p:blipFill>
        <p:spPr bwMode="auto">
          <a:xfrm>
            <a:off x="-1" y="3975234"/>
            <a:ext cx="4935883" cy="28827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7EF4AFF0-30EE-401E-A06C-D011EC6827D4}"/>
              </a:ext>
            </a:extLst>
          </p:cNvPr>
          <p:cNvGraphicFramePr>
            <a:graphicFrameLocks/>
          </p:cNvGraphicFramePr>
          <p:nvPr>
            <p:extLst>
              <p:ext uri="{D42A27DB-BD31-4B8C-83A1-F6EECF244321}">
                <p14:modId xmlns:p14="http://schemas.microsoft.com/office/powerpoint/2010/main" val="2588505817"/>
              </p:ext>
            </p:extLst>
          </p:nvPr>
        </p:nvGraphicFramePr>
        <p:xfrm>
          <a:off x="4841507" y="1084252"/>
          <a:ext cx="7030897" cy="492444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DD21425A-F762-42E7-9F26-3437740C7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868" y="5556183"/>
            <a:ext cx="2340534" cy="1596990"/>
          </a:xfrm>
          <a:prstGeom prst="rect">
            <a:avLst/>
          </a:prstGeom>
        </p:spPr>
      </p:pic>
    </p:spTree>
    <p:extLst>
      <p:ext uri="{BB962C8B-B14F-4D97-AF65-F5344CB8AC3E}">
        <p14:creationId xmlns:p14="http://schemas.microsoft.com/office/powerpoint/2010/main" val="363755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8ADB03-1458-4BE9-9D7D-13C77E929010}"/>
              </a:ext>
            </a:extLst>
          </p:cNvPr>
          <p:cNvSpPr txBox="1">
            <a:spLocks/>
          </p:cNvSpPr>
          <p:nvPr/>
        </p:nvSpPr>
        <p:spPr>
          <a:xfrm>
            <a:off x="376658" y="771782"/>
            <a:ext cx="9681742" cy="387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PROVIDING MORE OPPORTUNITIES AND EXPERIENCES WITHIN SUSTAINABLE DEVELOPMENT</a:t>
            </a:r>
          </a:p>
        </p:txBody>
      </p:sp>
      <p:graphicFrame>
        <p:nvGraphicFramePr>
          <p:cNvPr id="4" name="Table 3">
            <a:extLst>
              <a:ext uri="{FF2B5EF4-FFF2-40B4-BE49-F238E27FC236}">
                <a16:creationId xmlns:a16="http://schemas.microsoft.com/office/drawing/2014/main" id="{E0854D93-47C1-4998-BE1D-1ABF61F2B5E8}"/>
              </a:ext>
            </a:extLst>
          </p:cNvPr>
          <p:cNvGraphicFramePr>
            <a:graphicFrameLocks noGrp="1"/>
          </p:cNvGraphicFramePr>
          <p:nvPr>
            <p:extLst>
              <p:ext uri="{D42A27DB-BD31-4B8C-83A1-F6EECF244321}">
                <p14:modId xmlns:p14="http://schemas.microsoft.com/office/powerpoint/2010/main" val="2455964416"/>
              </p:ext>
            </p:extLst>
          </p:nvPr>
        </p:nvGraphicFramePr>
        <p:xfrm>
          <a:off x="722296" y="2040556"/>
          <a:ext cx="10747408" cy="3127460"/>
        </p:xfrm>
        <a:graphic>
          <a:graphicData uri="http://schemas.openxmlformats.org/drawingml/2006/table">
            <a:tbl>
              <a:tblPr>
                <a:tableStyleId>{5C22544A-7EE6-4342-B048-85BDC9FD1C3A}</a:tableStyleId>
              </a:tblPr>
              <a:tblGrid>
                <a:gridCol w="1742172">
                  <a:extLst>
                    <a:ext uri="{9D8B030D-6E8A-4147-A177-3AD203B41FA5}">
                      <a16:colId xmlns:a16="http://schemas.microsoft.com/office/drawing/2014/main" val="403910832"/>
                    </a:ext>
                  </a:extLst>
                </a:gridCol>
                <a:gridCol w="9005236">
                  <a:extLst>
                    <a:ext uri="{9D8B030D-6E8A-4147-A177-3AD203B41FA5}">
                      <a16:colId xmlns:a16="http://schemas.microsoft.com/office/drawing/2014/main" val="2735124099"/>
                    </a:ext>
                  </a:extLst>
                </a:gridCol>
              </a:tblGrid>
              <a:tr h="175385">
                <a:tc rowSpan="13">
                  <a:txBody>
                    <a:bodyPr/>
                    <a:lstStyle/>
                    <a:p>
                      <a:pPr algn="ctr" rtl="0" fontAlgn="ctr"/>
                      <a:r>
                        <a:rPr lang="en-GB" sz="1000" u="none" strike="noStrike" dirty="0">
                          <a:effectLst/>
                        </a:rPr>
                        <a:t>Opportunities and experience </a:t>
                      </a:r>
                      <a:endParaRPr lang="en-GB" sz="1000" b="0" i="0" u="none" strike="noStrike" dirty="0">
                        <a:solidFill>
                          <a:srgbClr val="000000"/>
                        </a:solidFill>
                        <a:effectLst/>
                        <a:latin typeface="Calibri" panose="020F0502020204030204" pitchFamily="34" charset="0"/>
                      </a:endParaRPr>
                    </a:p>
                  </a:txBody>
                  <a:tcPr marL="5300" marR="5300" marT="5300" marB="0" anchor="ctr">
                    <a:solidFill>
                      <a:srgbClr val="C0CBEA"/>
                    </a:solidFill>
                  </a:tcPr>
                </a:tc>
                <a:tc>
                  <a:txBody>
                    <a:bodyPr/>
                    <a:lstStyle/>
                    <a:p>
                      <a:pPr algn="l" fontAlgn="b"/>
                      <a:r>
                        <a:rPr lang="en-GB" sz="1000" u="none" strike="noStrike" dirty="0">
                          <a:effectLst/>
                        </a:rPr>
                        <a:t>Placement year?</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258676643"/>
                  </a:ext>
                </a:extLst>
              </a:tr>
              <a:tr h="175385">
                <a:tc vMerge="1">
                  <a:txBody>
                    <a:bodyPr/>
                    <a:lstStyle/>
                    <a:p>
                      <a:endParaRPr lang="en-GB"/>
                    </a:p>
                  </a:txBody>
                  <a:tcPr/>
                </a:tc>
                <a:tc>
                  <a:txBody>
                    <a:bodyPr/>
                    <a:lstStyle/>
                    <a:p>
                      <a:pPr algn="l" fontAlgn="b"/>
                      <a:r>
                        <a:rPr lang="en-GB" sz="1000" u="none" strike="noStrike">
                          <a:effectLst/>
                        </a:rPr>
                        <a:t>Modules and optional activites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3196117609"/>
                  </a:ext>
                </a:extLst>
              </a:tr>
              <a:tr h="175385">
                <a:tc vMerge="1">
                  <a:txBody>
                    <a:bodyPr/>
                    <a:lstStyle/>
                    <a:p>
                      <a:endParaRPr lang="en-GB"/>
                    </a:p>
                  </a:txBody>
                  <a:tcPr/>
                </a:tc>
                <a:tc>
                  <a:txBody>
                    <a:bodyPr/>
                    <a:lstStyle/>
                    <a:p>
                      <a:pPr algn="l" fontAlgn="b"/>
                      <a:r>
                        <a:rPr lang="en-GB" sz="1000" u="none" strike="noStrike">
                          <a:effectLst/>
                        </a:rPr>
                        <a:t>Offer work experience in these sectors to all students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3385351788"/>
                  </a:ext>
                </a:extLst>
              </a:tr>
              <a:tr h="175385">
                <a:tc vMerge="1">
                  <a:txBody>
                    <a:bodyPr/>
                    <a:lstStyle/>
                    <a:p>
                      <a:endParaRPr lang="en-GB"/>
                    </a:p>
                  </a:txBody>
                  <a:tcPr/>
                </a:tc>
                <a:tc>
                  <a:txBody>
                    <a:bodyPr/>
                    <a:lstStyle/>
                    <a:p>
                      <a:pPr algn="l" fontAlgn="b"/>
                      <a:r>
                        <a:rPr lang="en-GB" sz="1000" u="none" strike="noStrike">
                          <a:effectLst/>
                        </a:rPr>
                        <a:t>More work and volunteering opertunities that support that</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1713724138"/>
                  </a:ext>
                </a:extLst>
              </a:tr>
              <a:tr h="175385">
                <a:tc vMerge="1">
                  <a:txBody>
                    <a:bodyPr/>
                    <a:lstStyle/>
                    <a:p>
                      <a:endParaRPr lang="en-GB"/>
                    </a:p>
                  </a:txBody>
                  <a:tcPr/>
                </a:tc>
                <a:tc>
                  <a:txBody>
                    <a:bodyPr/>
                    <a:lstStyle/>
                    <a:p>
                      <a:pPr algn="l" fontAlgn="b"/>
                      <a:r>
                        <a:rPr lang="en-GB" sz="1000" u="none" strike="noStrike">
                          <a:effectLst/>
                        </a:rPr>
                        <a:t>Better placement options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2810048843"/>
                  </a:ext>
                </a:extLst>
              </a:tr>
              <a:tr h="175385">
                <a:tc vMerge="1">
                  <a:txBody>
                    <a:bodyPr/>
                    <a:lstStyle/>
                    <a:p>
                      <a:endParaRPr lang="en-GB"/>
                    </a:p>
                  </a:txBody>
                  <a:tcPr/>
                </a:tc>
                <a:tc>
                  <a:txBody>
                    <a:bodyPr/>
                    <a:lstStyle/>
                    <a:p>
                      <a:pPr algn="l" fontAlgn="b"/>
                      <a:r>
                        <a:rPr lang="en-GB" sz="1000" u="none" strike="noStrike">
                          <a:effectLst/>
                        </a:rPr>
                        <a:t>I think group work activity would be best and getting us out in the community but this would be in person and practical rather than anything online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804408807"/>
                  </a:ext>
                </a:extLst>
              </a:tr>
              <a:tr h="175385">
                <a:tc vMerge="1">
                  <a:txBody>
                    <a:bodyPr/>
                    <a:lstStyle/>
                    <a:p>
                      <a:endParaRPr lang="en-GB"/>
                    </a:p>
                  </a:txBody>
                  <a:tcPr/>
                </a:tc>
                <a:tc>
                  <a:txBody>
                    <a:bodyPr/>
                    <a:lstStyle/>
                    <a:p>
                      <a:pPr algn="l" fontAlgn="b"/>
                      <a:r>
                        <a:rPr lang="en-GB" sz="1000" u="none" strike="noStrike">
                          <a:effectLst/>
                        </a:rPr>
                        <a:t>More hands-on practice</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1733431160"/>
                  </a:ext>
                </a:extLst>
              </a:tr>
              <a:tr h="175385">
                <a:tc vMerge="1">
                  <a:txBody>
                    <a:bodyPr/>
                    <a:lstStyle/>
                    <a:p>
                      <a:endParaRPr lang="en-GB"/>
                    </a:p>
                  </a:txBody>
                  <a:tcPr/>
                </a:tc>
                <a:tc>
                  <a:txBody>
                    <a:bodyPr/>
                    <a:lstStyle/>
                    <a:p>
                      <a:pPr algn="l" fontAlgn="b"/>
                      <a:r>
                        <a:rPr lang="en-GB" sz="1000" u="none" strike="noStrike" dirty="0">
                          <a:effectLst/>
                        </a:rPr>
                        <a:t>get students involved in the planning process to have a variety of ideas</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1657974873"/>
                  </a:ext>
                </a:extLst>
              </a:tr>
              <a:tr h="175385">
                <a:tc vMerge="1">
                  <a:txBody>
                    <a:bodyPr/>
                    <a:lstStyle/>
                    <a:p>
                      <a:endParaRPr lang="en-GB"/>
                    </a:p>
                  </a:txBody>
                  <a:tcPr/>
                </a:tc>
                <a:tc>
                  <a:txBody>
                    <a:bodyPr/>
                    <a:lstStyle/>
                    <a:p>
                      <a:pPr algn="l" fontAlgn="b"/>
                      <a:r>
                        <a:rPr lang="en-GB" sz="1000" u="none" strike="noStrike">
                          <a:effectLst/>
                        </a:rPr>
                        <a:t>Have paid voluntary programs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2687515093"/>
                  </a:ext>
                </a:extLst>
              </a:tr>
              <a:tr h="175385">
                <a:tc vMerge="1">
                  <a:txBody>
                    <a:bodyPr/>
                    <a:lstStyle/>
                    <a:p>
                      <a:endParaRPr lang="en-GB"/>
                    </a:p>
                  </a:txBody>
                  <a:tcPr/>
                </a:tc>
                <a:tc>
                  <a:txBody>
                    <a:bodyPr/>
                    <a:lstStyle/>
                    <a:p>
                      <a:pPr algn="l" fontAlgn="b"/>
                      <a:r>
                        <a:rPr lang="en-GB" sz="1000" u="none" strike="noStrike">
                          <a:effectLst/>
                        </a:rPr>
                        <a:t>More practical engagement opportunities</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3776723860"/>
                  </a:ext>
                </a:extLst>
              </a:tr>
              <a:tr h="175385">
                <a:tc vMerge="1">
                  <a:txBody>
                    <a:bodyPr/>
                    <a:lstStyle/>
                    <a:p>
                      <a:endParaRPr lang="en-GB"/>
                    </a:p>
                  </a:txBody>
                  <a:tcPr/>
                </a:tc>
                <a:tc>
                  <a:txBody>
                    <a:bodyPr/>
                    <a:lstStyle/>
                    <a:p>
                      <a:pPr algn="l" fontAlgn="b"/>
                      <a:r>
                        <a:rPr lang="en-GB" sz="1000" u="none" strike="noStrike">
                          <a:effectLst/>
                        </a:rPr>
                        <a:t>Provide a placement to get experience in the sustainability sector.</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3751157480"/>
                  </a:ext>
                </a:extLst>
              </a:tr>
              <a:tr h="514367">
                <a:tc vMerge="1">
                  <a:txBody>
                    <a:bodyPr/>
                    <a:lstStyle/>
                    <a:p>
                      <a:endParaRPr lang="en-GB"/>
                    </a:p>
                  </a:txBody>
                  <a:tcPr/>
                </a:tc>
                <a:tc>
                  <a:txBody>
                    <a:bodyPr/>
                    <a:lstStyle/>
                    <a:p>
                      <a:pPr algn="l" fontAlgn="b"/>
                      <a:r>
                        <a:rPr lang="en-GB" sz="1000" u="none" strike="noStrike">
                          <a:effectLst/>
                        </a:rPr>
                        <a:t>I believe that a more communal mindset of sustainable development starts with active engagement, dialogue and a deeper thought process to benefit others, not just myself. Opportunities should be presented to engage with related topics to raise awareness and to aid a more informed understanding of sustainability when working. Perhaps an open call in creative fields of study would help connect with the issue and suggesting reading material for each subjects engagement with the issue in general.</a:t>
                      </a:r>
                      <a:endParaRPr lang="en-GB" sz="1000" b="0" i="0" u="none" strike="noStrike">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1891380468"/>
                  </a:ext>
                </a:extLst>
              </a:tr>
              <a:tr h="683858">
                <a:tc vMerge="1">
                  <a:txBody>
                    <a:bodyPr/>
                    <a:lstStyle/>
                    <a:p>
                      <a:endParaRPr lang="en-GB"/>
                    </a:p>
                  </a:txBody>
                  <a:tcPr/>
                </a:tc>
                <a:tc>
                  <a:txBody>
                    <a:bodyPr/>
                    <a:lstStyle/>
                    <a:p>
                      <a:pPr algn="l" fontAlgn="b"/>
                      <a:r>
                        <a:rPr lang="en-GB" sz="1000" u="none" strike="noStrike" dirty="0">
                          <a:effectLst/>
                        </a:rPr>
                        <a:t>Promote sustainable transportation. This could include providing incentives for students and staff to use public transportation, bike, or walk to campus. Support sustainability research and innovation. This could involve funding research projects, providing </a:t>
                      </a:r>
                      <a:r>
                        <a:rPr lang="en-GB" sz="1000" u="none" strike="noStrike" dirty="0" err="1">
                          <a:effectLst/>
                        </a:rPr>
                        <a:t>startup</a:t>
                      </a:r>
                      <a:r>
                        <a:rPr lang="en-GB" sz="1000" u="none" strike="noStrike" dirty="0">
                          <a:effectLst/>
                        </a:rPr>
                        <a:t> support for sustainable businesses, and hosting events and workshops on sustainability. Engage with the local community on sustainability issues. This could involve partnering with local organizations to work on sustainability projects, hosting community events, and offering volunteer opportunities for students and staff.</a:t>
                      </a:r>
                      <a:endParaRPr lang="en-GB" sz="1000" b="0" i="0" u="none" strike="noStrike" dirty="0">
                        <a:solidFill>
                          <a:srgbClr val="000000"/>
                        </a:solidFill>
                        <a:effectLst/>
                        <a:latin typeface="Calibri" panose="020F0502020204030204" pitchFamily="34" charset="0"/>
                      </a:endParaRPr>
                    </a:p>
                  </a:txBody>
                  <a:tcPr marL="5300" marR="5300" marT="5300" marB="0" anchor="b">
                    <a:solidFill>
                      <a:srgbClr val="C0CBEA"/>
                    </a:solidFill>
                  </a:tcPr>
                </a:tc>
                <a:extLst>
                  <a:ext uri="{0D108BD9-81ED-4DB2-BD59-A6C34878D82A}">
                    <a16:rowId xmlns:a16="http://schemas.microsoft.com/office/drawing/2014/main" val="485100847"/>
                  </a:ext>
                </a:extLst>
              </a:tr>
            </a:tbl>
          </a:graphicData>
        </a:graphic>
      </p:graphicFrame>
    </p:spTree>
    <p:extLst>
      <p:ext uri="{BB962C8B-B14F-4D97-AF65-F5344CB8AC3E}">
        <p14:creationId xmlns:p14="http://schemas.microsoft.com/office/powerpoint/2010/main" val="390743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186FB88-7400-49E7-8673-3A53628C8257}"/>
              </a:ext>
            </a:extLst>
          </p:cNvPr>
          <p:cNvPicPr>
            <a:picLocks noChangeAspect="1"/>
          </p:cNvPicPr>
          <p:nvPr/>
        </p:nvPicPr>
        <p:blipFill rotWithShape="1">
          <a:blip r:embed="rId2">
            <a:extLst>
              <a:ext uri="{28A0092B-C50C-407E-A947-70E740481C1C}">
                <a14:useLocalDpi xmlns:a14="http://schemas.microsoft.com/office/drawing/2010/main" val="0"/>
              </a:ext>
            </a:extLst>
          </a:blip>
          <a:srcRect l="14682" r="15096" b="18895"/>
          <a:stretch/>
        </p:blipFill>
        <p:spPr>
          <a:xfrm>
            <a:off x="10164277" y="3999334"/>
            <a:ext cx="1813359" cy="1626640"/>
          </a:xfrm>
          <a:prstGeom prst="rect">
            <a:avLst/>
          </a:prstGeom>
        </p:spPr>
      </p:pic>
      <p:sp>
        <p:nvSpPr>
          <p:cNvPr id="10" name="Rectangle 9">
            <a:extLst>
              <a:ext uri="{FF2B5EF4-FFF2-40B4-BE49-F238E27FC236}">
                <a16:creationId xmlns:a16="http://schemas.microsoft.com/office/drawing/2014/main" id="{8045BA28-C5D8-4FBD-8323-45895B368983}"/>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24705D5-A75B-43D8-9B30-657CB939B29B}"/>
              </a:ext>
            </a:extLst>
          </p:cNvPr>
          <p:cNvSpPr txBox="1">
            <a:spLocks/>
          </p:cNvSpPr>
          <p:nvPr/>
        </p:nvSpPr>
        <p:spPr>
          <a:xfrm>
            <a:off x="261155" y="663421"/>
            <a:ext cx="8234775" cy="646331"/>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OTHER IDEAS TO IMPROVE ON SUSTAINABLE DEVELOPMENT </a:t>
            </a:r>
          </a:p>
        </p:txBody>
      </p:sp>
      <p:graphicFrame>
        <p:nvGraphicFramePr>
          <p:cNvPr id="8" name="Table 7">
            <a:extLst>
              <a:ext uri="{FF2B5EF4-FFF2-40B4-BE49-F238E27FC236}">
                <a16:creationId xmlns:a16="http://schemas.microsoft.com/office/drawing/2014/main" id="{B3C81680-C654-4B19-9B74-3F7FB0FA8C0B}"/>
              </a:ext>
            </a:extLst>
          </p:cNvPr>
          <p:cNvGraphicFramePr>
            <a:graphicFrameLocks noGrp="1"/>
          </p:cNvGraphicFramePr>
          <p:nvPr>
            <p:extLst>
              <p:ext uri="{D42A27DB-BD31-4B8C-83A1-F6EECF244321}">
                <p14:modId xmlns:p14="http://schemas.microsoft.com/office/powerpoint/2010/main" val="636273859"/>
              </p:ext>
            </p:extLst>
          </p:nvPr>
        </p:nvGraphicFramePr>
        <p:xfrm>
          <a:off x="261154" y="1450338"/>
          <a:ext cx="11443165" cy="2133600"/>
        </p:xfrm>
        <a:graphic>
          <a:graphicData uri="http://schemas.openxmlformats.org/drawingml/2006/table">
            <a:tbl>
              <a:tblPr>
                <a:tableStyleId>{5C22544A-7EE6-4342-B048-85BDC9FD1C3A}</a:tableStyleId>
              </a:tblPr>
              <a:tblGrid>
                <a:gridCol w="1122784">
                  <a:extLst>
                    <a:ext uri="{9D8B030D-6E8A-4147-A177-3AD203B41FA5}">
                      <a16:colId xmlns:a16="http://schemas.microsoft.com/office/drawing/2014/main" val="1723395816"/>
                    </a:ext>
                  </a:extLst>
                </a:gridCol>
                <a:gridCol w="10320381">
                  <a:extLst>
                    <a:ext uri="{9D8B030D-6E8A-4147-A177-3AD203B41FA5}">
                      <a16:colId xmlns:a16="http://schemas.microsoft.com/office/drawing/2014/main" val="3858675068"/>
                    </a:ext>
                  </a:extLst>
                </a:gridCol>
              </a:tblGrid>
              <a:tr h="279851">
                <a:tc rowSpan="6">
                  <a:txBody>
                    <a:bodyPr/>
                    <a:lstStyle/>
                    <a:p>
                      <a:pPr algn="ctr" rtl="0" fontAlgn="ctr"/>
                      <a:r>
                        <a:rPr lang="en-GB" sz="1000" u="none" strike="noStrike" dirty="0">
                          <a:effectLst/>
                        </a:rPr>
                        <a:t>Renewables and energy</a:t>
                      </a:r>
                      <a:endParaRPr lang="en-GB" sz="1000" b="0" i="0" u="none" strike="noStrike" dirty="0">
                        <a:solidFill>
                          <a:srgbClr val="000000"/>
                        </a:solidFill>
                        <a:effectLst/>
                        <a:latin typeface="Calibri" panose="020F0502020204030204" pitchFamily="34" charset="0"/>
                      </a:endParaRPr>
                    </a:p>
                  </a:txBody>
                  <a:tcPr marL="0" marR="0" marT="0" marB="0" anchor="ctr">
                    <a:solidFill>
                      <a:srgbClr val="FFF4AF"/>
                    </a:solidFill>
                  </a:tcPr>
                </a:tc>
                <a:tc>
                  <a:txBody>
                    <a:bodyPr/>
                    <a:lstStyle/>
                    <a:p>
                      <a:pPr algn="l" fontAlgn="b"/>
                      <a:r>
                        <a:rPr lang="en-GB" sz="1000" u="none" strike="noStrike" dirty="0">
                          <a:effectLst/>
                        </a:rPr>
                        <a:t>First, investing in energy-efficient infrastructure and renewable energy sources on campus can significantly reduce its carbon footprint. Implementing sustainable transportation options, such as electric vehicle charging stations and bike-sharing programs, can encourage eco-friendly commuting. Promoting eco-conscious practices like recycling, reducing single-use plastics, and minimizing waste in its procurement processes is crucial. Moreover, integrating sustainability into the curriculum and fostering partnerships with local communities can enhance environmental education and engagement. By achieving recognized sustainability certifications and consistently reporting on progress, UWE Bristol can lead by example in sustainable development. </a:t>
                      </a:r>
                      <a:endParaRPr lang="en-GB" sz="1000" b="0" i="0" u="none" strike="noStrike" dirty="0">
                        <a:solidFill>
                          <a:srgbClr val="000000"/>
                        </a:solidFill>
                        <a:effectLst/>
                        <a:latin typeface="Calibri" panose="020F0502020204030204" pitchFamily="34" charset="0"/>
                      </a:endParaRPr>
                    </a:p>
                  </a:txBody>
                  <a:tcPr marL="0" marR="0" marT="0" marB="0" anchor="b">
                    <a:solidFill>
                      <a:srgbClr val="FFF4AF"/>
                    </a:solidFill>
                  </a:tcPr>
                </a:tc>
                <a:extLst>
                  <a:ext uri="{0D108BD9-81ED-4DB2-BD59-A6C34878D82A}">
                    <a16:rowId xmlns:a16="http://schemas.microsoft.com/office/drawing/2014/main" val="860921611"/>
                  </a:ext>
                </a:extLst>
              </a:tr>
              <a:tr h="106004">
                <a:tc vMerge="1">
                  <a:txBody>
                    <a:bodyPr/>
                    <a:lstStyle/>
                    <a:p>
                      <a:endParaRPr lang="en-GB"/>
                    </a:p>
                  </a:txBody>
                  <a:tcPr/>
                </a:tc>
                <a:tc>
                  <a:txBody>
                    <a:bodyPr/>
                    <a:lstStyle/>
                    <a:p>
                      <a:pPr algn="l" fontAlgn="b"/>
                      <a:r>
                        <a:rPr lang="en-GB" sz="1000" u="none" strike="noStrike" dirty="0">
                          <a:effectLst/>
                        </a:rPr>
                        <a:t>Use more natural sunlight</a:t>
                      </a:r>
                      <a:endParaRPr lang="en-GB" sz="1000" b="0" i="0" u="none" strike="noStrike" dirty="0">
                        <a:solidFill>
                          <a:srgbClr val="000000"/>
                        </a:solidFill>
                        <a:effectLst/>
                        <a:latin typeface="Calibri" panose="020F0502020204030204" pitchFamily="34" charset="0"/>
                      </a:endParaRPr>
                    </a:p>
                  </a:txBody>
                  <a:tcPr marL="0" marR="0" marT="0" marB="0" anchor="b">
                    <a:solidFill>
                      <a:srgbClr val="FFF4AF"/>
                    </a:solidFill>
                  </a:tcPr>
                </a:tc>
                <a:extLst>
                  <a:ext uri="{0D108BD9-81ED-4DB2-BD59-A6C34878D82A}">
                    <a16:rowId xmlns:a16="http://schemas.microsoft.com/office/drawing/2014/main" val="2697386510"/>
                  </a:ext>
                </a:extLst>
              </a:tr>
              <a:tr h="106004">
                <a:tc vMerge="1">
                  <a:txBody>
                    <a:bodyPr/>
                    <a:lstStyle/>
                    <a:p>
                      <a:endParaRPr lang="en-GB"/>
                    </a:p>
                  </a:txBody>
                  <a:tcPr/>
                </a:tc>
                <a:tc>
                  <a:txBody>
                    <a:bodyPr/>
                    <a:lstStyle/>
                    <a:p>
                      <a:pPr algn="l" fontAlgn="b"/>
                      <a:r>
                        <a:rPr lang="en-GB" sz="1000" u="none" strike="noStrike">
                          <a:effectLst/>
                        </a:rPr>
                        <a:t>i would love to see each students aims to save energy, resources that are available within their own surroundings.And launching every events that relates to sustainable development is must in every public placed or academic industries.</a:t>
                      </a:r>
                      <a:endParaRPr lang="en-GB" sz="1000" b="0" i="0" u="none" strike="noStrike">
                        <a:solidFill>
                          <a:srgbClr val="000000"/>
                        </a:solidFill>
                        <a:effectLst/>
                        <a:latin typeface="Calibri" panose="020F0502020204030204" pitchFamily="34" charset="0"/>
                      </a:endParaRPr>
                    </a:p>
                  </a:txBody>
                  <a:tcPr marL="0" marR="0" marT="0" marB="0" anchor="b">
                    <a:solidFill>
                      <a:srgbClr val="FFF4AF"/>
                    </a:solidFill>
                  </a:tcPr>
                </a:tc>
                <a:extLst>
                  <a:ext uri="{0D108BD9-81ED-4DB2-BD59-A6C34878D82A}">
                    <a16:rowId xmlns:a16="http://schemas.microsoft.com/office/drawing/2014/main" val="2928414385"/>
                  </a:ext>
                </a:extLst>
              </a:tr>
              <a:tr h="106004">
                <a:tc vMerge="1">
                  <a:txBody>
                    <a:bodyPr/>
                    <a:lstStyle/>
                    <a:p>
                      <a:endParaRPr lang="en-GB"/>
                    </a:p>
                  </a:txBody>
                  <a:tcPr/>
                </a:tc>
                <a:tc>
                  <a:txBody>
                    <a:bodyPr/>
                    <a:lstStyle/>
                    <a:p>
                      <a:pPr algn="l" fontAlgn="b"/>
                      <a:r>
                        <a:rPr lang="en-GB" sz="1000" u="none" strike="noStrike">
                          <a:effectLst/>
                        </a:rPr>
                        <a:t>I would like them to investigate renewable power sources for campus buildings and electrics</a:t>
                      </a:r>
                      <a:endParaRPr lang="en-GB" sz="1000" b="0" i="0" u="none" strike="noStrike">
                        <a:solidFill>
                          <a:srgbClr val="000000"/>
                        </a:solidFill>
                        <a:effectLst/>
                        <a:latin typeface="Calibri" panose="020F0502020204030204" pitchFamily="34" charset="0"/>
                      </a:endParaRPr>
                    </a:p>
                  </a:txBody>
                  <a:tcPr marL="0" marR="0" marT="0" marB="0" anchor="b">
                    <a:solidFill>
                      <a:srgbClr val="FFF4AF"/>
                    </a:solidFill>
                  </a:tcPr>
                </a:tc>
                <a:extLst>
                  <a:ext uri="{0D108BD9-81ED-4DB2-BD59-A6C34878D82A}">
                    <a16:rowId xmlns:a16="http://schemas.microsoft.com/office/drawing/2014/main" val="943110841"/>
                  </a:ext>
                </a:extLst>
              </a:tr>
              <a:tr h="106004">
                <a:tc vMerge="1">
                  <a:txBody>
                    <a:bodyPr/>
                    <a:lstStyle/>
                    <a:p>
                      <a:endParaRPr lang="en-GB"/>
                    </a:p>
                  </a:txBody>
                  <a:tcPr/>
                </a:tc>
                <a:tc>
                  <a:txBody>
                    <a:bodyPr/>
                    <a:lstStyle/>
                    <a:p>
                      <a:pPr algn="l" fontAlgn="b"/>
                      <a:r>
                        <a:rPr lang="en-GB" sz="1000" u="none" strike="noStrike">
                          <a:effectLst/>
                        </a:rPr>
                        <a:t>wish to see sustainable practices like recycling programs, energy-efficient buildings, and curriculum that emphasizes sustainability at your place of study.</a:t>
                      </a:r>
                      <a:endParaRPr lang="en-GB" sz="1000" b="0" i="0" u="none" strike="noStrike">
                        <a:solidFill>
                          <a:srgbClr val="000000"/>
                        </a:solidFill>
                        <a:effectLst/>
                        <a:latin typeface="Calibri" panose="020F0502020204030204" pitchFamily="34" charset="0"/>
                      </a:endParaRPr>
                    </a:p>
                  </a:txBody>
                  <a:tcPr marL="0" marR="0" marT="0" marB="0" anchor="b">
                    <a:solidFill>
                      <a:srgbClr val="FFF4AF"/>
                    </a:solidFill>
                  </a:tcPr>
                </a:tc>
                <a:extLst>
                  <a:ext uri="{0D108BD9-81ED-4DB2-BD59-A6C34878D82A}">
                    <a16:rowId xmlns:a16="http://schemas.microsoft.com/office/drawing/2014/main" val="4194595627"/>
                  </a:ext>
                </a:extLst>
              </a:tr>
              <a:tr h="373134">
                <a:tc vMerge="1">
                  <a:txBody>
                    <a:bodyPr/>
                    <a:lstStyle/>
                    <a:p>
                      <a:endParaRPr lang="en-GB"/>
                    </a:p>
                  </a:txBody>
                  <a:tcPr/>
                </a:tc>
                <a:tc>
                  <a:txBody>
                    <a:bodyPr/>
                    <a:lstStyle/>
                    <a:p>
                      <a:pPr algn="l" fontAlgn="b"/>
                      <a:r>
                        <a:rPr lang="en-GB" sz="1000" u="none" strike="noStrike" dirty="0">
                          <a:effectLst/>
                        </a:rPr>
                        <a:t>My place of study, as all places of study, </a:t>
                      </a:r>
                      <a:r>
                        <a:rPr lang="en-GB" sz="1000" u="none" strike="noStrike" dirty="0" err="1">
                          <a:effectLst/>
                        </a:rPr>
                        <a:t>prioitise</a:t>
                      </a:r>
                      <a:r>
                        <a:rPr lang="en-GB" sz="1000" u="none" strike="noStrike" dirty="0">
                          <a:effectLst/>
                        </a:rPr>
                        <a:t> money over sustainability. For example, this year they took on several outlets on campus, all of which are large chains (Greggs, Starbucks, Morrisons etc), where they could have taken on local, small business to contribute to community. They allow plastic packaging and cup lids to be used across campuses. Their recycling bins are awful (although their waste company is good). My university does little to engage students in sustainability. For example, they could put up infographics to outline easy, environmentally positive changes. They refuse to change their meat to veggie meal ratio despite years of student campaigning. Worse still, their veggie meals are usually more expensive than the meat (such as 'eat for less' initiative which allows meat meals to be cheaper and discriminates vegans)! They have large info screens that light up adverts and info and use electricity all day and night. I could go on...</a:t>
                      </a:r>
                      <a:endParaRPr lang="en-GB" sz="1000" b="0" i="0" u="none" strike="noStrike" dirty="0">
                        <a:solidFill>
                          <a:srgbClr val="000000"/>
                        </a:solidFill>
                        <a:effectLst/>
                        <a:latin typeface="Calibri" panose="020F0502020204030204" pitchFamily="34" charset="0"/>
                      </a:endParaRPr>
                    </a:p>
                  </a:txBody>
                  <a:tcPr marL="0" marR="0" marT="0" marB="0" anchor="b">
                    <a:solidFill>
                      <a:srgbClr val="FFF4AF"/>
                    </a:solidFill>
                  </a:tcPr>
                </a:tc>
                <a:extLst>
                  <a:ext uri="{0D108BD9-81ED-4DB2-BD59-A6C34878D82A}">
                    <a16:rowId xmlns:a16="http://schemas.microsoft.com/office/drawing/2014/main" val="4035732570"/>
                  </a:ext>
                </a:extLst>
              </a:tr>
            </a:tbl>
          </a:graphicData>
        </a:graphic>
      </p:graphicFrame>
      <p:graphicFrame>
        <p:nvGraphicFramePr>
          <p:cNvPr id="11" name="Table 10">
            <a:extLst>
              <a:ext uri="{FF2B5EF4-FFF2-40B4-BE49-F238E27FC236}">
                <a16:creationId xmlns:a16="http://schemas.microsoft.com/office/drawing/2014/main" id="{ADD56853-C20D-4C5C-9383-782DB75F9625}"/>
              </a:ext>
            </a:extLst>
          </p:cNvPr>
          <p:cNvGraphicFramePr>
            <a:graphicFrameLocks noGrp="1"/>
          </p:cNvGraphicFramePr>
          <p:nvPr>
            <p:extLst>
              <p:ext uri="{D42A27DB-BD31-4B8C-83A1-F6EECF244321}">
                <p14:modId xmlns:p14="http://schemas.microsoft.com/office/powerpoint/2010/main" val="2277400187"/>
              </p:ext>
            </p:extLst>
          </p:nvPr>
        </p:nvGraphicFramePr>
        <p:xfrm>
          <a:off x="261154" y="3753837"/>
          <a:ext cx="9903123" cy="2133600"/>
        </p:xfrm>
        <a:graphic>
          <a:graphicData uri="http://schemas.openxmlformats.org/drawingml/2006/table">
            <a:tbl>
              <a:tblPr>
                <a:tableStyleId>{5C22544A-7EE6-4342-B048-85BDC9FD1C3A}</a:tableStyleId>
              </a:tblPr>
              <a:tblGrid>
                <a:gridCol w="1124884">
                  <a:extLst>
                    <a:ext uri="{9D8B030D-6E8A-4147-A177-3AD203B41FA5}">
                      <a16:colId xmlns:a16="http://schemas.microsoft.com/office/drawing/2014/main" val="3036143232"/>
                    </a:ext>
                  </a:extLst>
                </a:gridCol>
                <a:gridCol w="8778239">
                  <a:extLst>
                    <a:ext uri="{9D8B030D-6E8A-4147-A177-3AD203B41FA5}">
                      <a16:colId xmlns:a16="http://schemas.microsoft.com/office/drawing/2014/main" val="4006599265"/>
                    </a:ext>
                  </a:extLst>
                </a:gridCol>
              </a:tblGrid>
              <a:tr h="279851">
                <a:tc rowSpan="6">
                  <a:txBody>
                    <a:bodyPr/>
                    <a:lstStyle/>
                    <a:p>
                      <a:pPr algn="ctr" fontAlgn="ctr"/>
                      <a:r>
                        <a:rPr lang="en-GB" sz="1000" u="none" strike="noStrike" dirty="0">
                          <a:effectLst/>
                        </a:rPr>
                        <a:t>Improve sustainable transport</a:t>
                      </a:r>
                      <a:endParaRPr lang="en-GB" sz="1000" b="0" i="0" u="none" strike="noStrike" dirty="0">
                        <a:solidFill>
                          <a:srgbClr val="000000"/>
                        </a:solidFill>
                        <a:effectLst/>
                        <a:latin typeface="Calibri" panose="020F0502020204030204" pitchFamily="34" charset="0"/>
                      </a:endParaRPr>
                    </a:p>
                  </a:txBody>
                  <a:tcPr marL="0" marR="0" marT="0" marB="0" anchor="ctr">
                    <a:solidFill>
                      <a:srgbClr val="C1D89C"/>
                    </a:solidFill>
                  </a:tcPr>
                </a:tc>
                <a:tc>
                  <a:txBody>
                    <a:bodyPr/>
                    <a:lstStyle/>
                    <a:p>
                      <a:pPr algn="l" fontAlgn="b"/>
                      <a:r>
                        <a:rPr lang="en-GB" sz="1000" u="none" strike="noStrike" dirty="0">
                          <a:effectLst/>
                        </a:rPr>
                        <a:t>First, investing in energy-efficient infrastructure and renewable energy sources on campus can significantly reduce its carbon footprint. Implementing sustainable transportation options, such as electric vehicle charging stations and bike-sharing programs, can encourage eco-friendly commuting. Promoting eco-conscious practices like recycling, reducing single-use plastics, and minimizing waste in its procurement processes is crucial. Moreover, integrating sustainability into the curriculum and fostering partnerships with local communities can enhance environmental education and engagement. By achieving recognized sustainability certifications and consistently reporting on progress, UWE Bristol can lead by example in sustainable development.</a:t>
                      </a:r>
                      <a:endParaRPr lang="en-GB" sz="1000" b="0" i="0" u="none" strike="noStrike" dirty="0">
                        <a:solidFill>
                          <a:srgbClr val="000000"/>
                        </a:solidFill>
                        <a:effectLst/>
                        <a:latin typeface="Calibri" panose="020F0502020204030204" pitchFamily="34" charset="0"/>
                      </a:endParaRPr>
                    </a:p>
                  </a:txBody>
                  <a:tcPr marL="0" marR="0" marT="0" marB="0" anchor="b">
                    <a:solidFill>
                      <a:srgbClr val="C1D89C"/>
                    </a:solidFill>
                  </a:tcPr>
                </a:tc>
                <a:extLst>
                  <a:ext uri="{0D108BD9-81ED-4DB2-BD59-A6C34878D82A}">
                    <a16:rowId xmlns:a16="http://schemas.microsoft.com/office/drawing/2014/main" val="2341012001"/>
                  </a:ext>
                </a:extLst>
              </a:tr>
              <a:tr h="138541">
                <a:tc vMerge="1">
                  <a:txBody>
                    <a:bodyPr/>
                    <a:lstStyle/>
                    <a:p>
                      <a:endParaRPr lang="en-GB"/>
                    </a:p>
                  </a:txBody>
                  <a:tcPr/>
                </a:tc>
                <a:tc>
                  <a:txBody>
                    <a:bodyPr/>
                    <a:lstStyle/>
                    <a:p>
                      <a:pPr algn="l" fontAlgn="b"/>
                      <a:r>
                        <a:rPr lang="en-GB" sz="1000" u="none" strike="noStrike">
                          <a:effectLst/>
                        </a:rPr>
                        <a:t>Better quality building on campus, more sustainable travel options (i.e. more encouragement to use public transport)</a:t>
                      </a:r>
                      <a:endParaRPr lang="en-GB" sz="1000" b="0" i="0" u="none" strike="noStrike">
                        <a:solidFill>
                          <a:srgbClr val="000000"/>
                        </a:solidFill>
                        <a:effectLst/>
                        <a:latin typeface="Calibri" panose="020F0502020204030204" pitchFamily="34" charset="0"/>
                      </a:endParaRPr>
                    </a:p>
                  </a:txBody>
                  <a:tcPr marL="0" marR="0" marT="0" marB="0" anchor="b">
                    <a:solidFill>
                      <a:srgbClr val="C1D89C"/>
                    </a:solidFill>
                  </a:tcPr>
                </a:tc>
                <a:extLst>
                  <a:ext uri="{0D108BD9-81ED-4DB2-BD59-A6C34878D82A}">
                    <a16:rowId xmlns:a16="http://schemas.microsoft.com/office/drawing/2014/main" val="2374620464"/>
                  </a:ext>
                </a:extLst>
              </a:tr>
              <a:tr h="106004">
                <a:tc vMerge="1">
                  <a:txBody>
                    <a:bodyPr/>
                    <a:lstStyle/>
                    <a:p>
                      <a:endParaRPr lang="en-GB"/>
                    </a:p>
                  </a:txBody>
                  <a:tcPr/>
                </a:tc>
                <a:tc>
                  <a:txBody>
                    <a:bodyPr/>
                    <a:lstStyle/>
                    <a:p>
                      <a:pPr algn="l" fontAlgn="b"/>
                      <a:r>
                        <a:rPr lang="en-GB" sz="1000" u="none" strike="noStrike">
                          <a:effectLst/>
                        </a:rPr>
                        <a:t>Increase incentives to travel by bus instead of driving, and reduce non-recyclabe packaging</a:t>
                      </a:r>
                      <a:endParaRPr lang="en-GB" sz="1000" b="0" i="0" u="none" strike="noStrike">
                        <a:solidFill>
                          <a:srgbClr val="000000"/>
                        </a:solidFill>
                        <a:effectLst/>
                        <a:latin typeface="Calibri" panose="020F0502020204030204" pitchFamily="34" charset="0"/>
                      </a:endParaRPr>
                    </a:p>
                  </a:txBody>
                  <a:tcPr marL="0" marR="0" marT="0" marB="0" anchor="b">
                    <a:solidFill>
                      <a:srgbClr val="C1D89C"/>
                    </a:solidFill>
                  </a:tcPr>
                </a:tc>
                <a:extLst>
                  <a:ext uri="{0D108BD9-81ED-4DB2-BD59-A6C34878D82A}">
                    <a16:rowId xmlns:a16="http://schemas.microsoft.com/office/drawing/2014/main" val="3994333362"/>
                  </a:ext>
                </a:extLst>
              </a:tr>
              <a:tr h="186567">
                <a:tc vMerge="1">
                  <a:txBody>
                    <a:bodyPr/>
                    <a:lstStyle/>
                    <a:p>
                      <a:endParaRPr lang="en-GB"/>
                    </a:p>
                  </a:txBody>
                  <a:tcPr/>
                </a:tc>
                <a:tc>
                  <a:txBody>
                    <a:bodyPr/>
                    <a:lstStyle/>
                    <a:p>
                      <a:pPr algn="l" fontAlgn="b"/>
                      <a:r>
                        <a:rPr lang="en-GB" sz="1000" u="none" strike="noStrike">
                          <a:effectLst/>
                        </a:rPr>
                        <a:t>Simple things like more separated recycling bins (I often carry around apple cores with me looking for a suitable food bin).   A bigger fee on take away coffee cups, a tax on single use water bottles, better connected local public transport (a friend drives to uni because taking two buses  would take over twice as long).</a:t>
                      </a:r>
                      <a:endParaRPr lang="en-GB" sz="1000" b="0" i="0" u="none" strike="noStrike">
                        <a:solidFill>
                          <a:srgbClr val="000000"/>
                        </a:solidFill>
                        <a:effectLst/>
                        <a:latin typeface="Calibri" panose="020F0502020204030204" pitchFamily="34" charset="0"/>
                      </a:endParaRPr>
                    </a:p>
                  </a:txBody>
                  <a:tcPr marL="0" marR="0" marT="0" marB="0" anchor="b">
                    <a:solidFill>
                      <a:srgbClr val="C1D89C"/>
                    </a:solidFill>
                  </a:tcPr>
                </a:tc>
                <a:extLst>
                  <a:ext uri="{0D108BD9-81ED-4DB2-BD59-A6C34878D82A}">
                    <a16:rowId xmlns:a16="http://schemas.microsoft.com/office/drawing/2014/main" val="2773623400"/>
                  </a:ext>
                </a:extLst>
              </a:tr>
              <a:tr h="106004">
                <a:tc vMerge="1">
                  <a:txBody>
                    <a:bodyPr/>
                    <a:lstStyle/>
                    <a:p>
                      <a:endParaRPr lang="en-GB"/>
                    </a:p>
                  </a:txBody>
                  <a:tcPr/>
                </a:tc>
                <a:tc>
                  <a:txBody>
                    <a:bodyPr/>
                    <a:lstStyle/>
                    <a:p>
                      <a:pPr algn="l" fontAlgn="b"/>
                      <a:r>
                        <a:rPr lang="en-GB" sz="1000" u="none" strike="noStrike" dirty="0">
                          <a:effectLst/>
                        </a:rPr>
                        <a:t>Help improve the local public transport</a:t>
                      </a:r>
                      <a:endParaRPr lang="en-GB" sz="1000" b="0" i="0" u="none" strike="noStrike" dirty="0">
                        <a:solidFill>
                          <a:srgbClr val="000000"/>
                        </a:solidFill>
                        <a:effectLst/>
                        <a:latin typeface="Calibri" panose="020F0502020204030204" pitchFamily="34" charset="0"/>
                      </a:endParaRPr>
                    </a:p>
                  </a:txBody>
                  <a:tcPr marL="0" marR="0" marT="0" marB="0" anchor="b">
                    <a:solidFill>
                      <a:srgbClr val="C1D89C"/>
                    </a:solidFill>
                  </a:tcPr>
                </a:tc>
                <a:extLst>
                  <a:ext uri="{0D108BD9-81ED-4DB2-BD59-A6C34878D82A}">
                    <a16:rowId xmlns:a16="http://schemas.microsoft.com/office/drawing/2014/main" val="2486873504"/>
                  </a:ext>
                </a:extLst>
              </a:tr>
              <a:tr h="186567">
                <a:tc vMerge="1">
                  <a:txBody>
                    <a:bodyPr/>
                    <a:lstStyle/>
                    <a:p>
                      <a:endParaRPr lang="en-GB"/>
                    </a:p>
                  </a:txBody>
                  <a:tcPr/>
                </a:tc>
                <a:tc>
                  <a:txBody>
                    <a:bodyPr/>
                    <a:lstStyle/>
                    <a:p>
                      <a:pPr algn="l" fontAlgn="b"/>
                      <a:r>
                        <a:rPr lang="en-GB" sz="1000" u="none" strike="noStrike" dirty="0">
                          <a:effectLst/>
                        </a:rPr>
                        <a:t>Promote sustainable transportation. This could include providing incentives for students and staff to use public transportation, bike, or walk to campus. Support sustainability research and innovation. This could involve funding research projects, providing </a:t>
                      </a:r>
                      <a:r>
                        <a:rPr lang="en-GB" sz="1000" u="none" strike="noStrike" dirty="0" err="1">
                          <a:effectLst/>
                        </a:rPr>
                        <a:t>startup</a:t>
                      </a:r>
                      <a:r>
                        <a:rPr lang="en-GB" sz="1000" u="none" strike="noStrike" dirty="0">
                          <a:effectLst/>
                        </a:rPr>
                        <a:t> support for sustainable businesses, and hosting events and workshops on sustainability. Engage with the local community on sustainability issues. This could involve partnering with local organizations to work on sustainability projects, hosting community events, and offering volunteer opportunities for students and staff.</a:t>
                      </a:r>
                      <a:endParaRPr lang="en-GB" sz="1000" b="0" i="0" u="none" strike="noStrike" dirty="0">
                        <a:solidFill>
                          <a:srgbClr val="000000"/>
                        </a:solidFill>
                        <a:effectLst/>
                        <a:latin typeface="Calibri" panose="020F0502020204030204" pitchFamily="34" charset="0"/>
                      </a:endParaRPr>
                    </a:p>
                  </a:txBody>
                  <a:tcPr marL="0" marR="0" marT="0" marB="0" anchor="b">
                    <a:solidFill>
                      <a:srgbClr val="C1D89C"/>
                    </a:solidFill>
                  </a:tcPr>
                </a:tc>
                <a:extLst>
                  <a:ext uri="{0D108BD9-81ED-4DB2-BD59-A6C34878D82A}">
                    <a16:rowId xmlns:a16="http://schemas.microsoft.com/office/drawing/2014/main" val="1580479432"/>
                  </a:ext>
                </a:extLst>
              </a:tr>
            </a:tbl>
          </a:graphicData>
        </a:graphic>
      </p:graphicFrame>
    </p:spTree>
    <p:extLst>
      <p:ext uri="{BB962C8B-B14F-4D97-AF65-F5344CB8AC3E}">
        <p14:creationId xmlns:p14="http://schemas.microsoft.com/office/powerpoint/2010/main" val="70658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186FB88-7400-49E7-8673-3A53628C8257}"/>
              </a:ext>
            </a:extLst>
          </p:cNvPr>
          <p:cNvPicPr>
            <a:picLocks noChangeAspect="1"/>
          </p:cNvPicPr>
          <p:nvPr/>
        </p:nvPicPr>
        <p:blipFill rotWithShape="1">
          <a:blip r:embed="rId2">
            <a:extLst>
              <a:ext uri="{28A0092B-C50C-407E-A947-70E740481C1C}">
                <a14:useLocalDpi xmlns:a14="http://schemas.microsoft.com/office/drawing/2010/main" val="0"/>
              </a:ext>
            </a:extLst>
          </a:blip>
          <a:srcRect l="14682" r="15096" b="18895"/>
          <a:stretch/>
        </p:blipFill>
        <p:spPr>
          <a:xfrm>
            <a:off x="585627" y="3447757"/>
            <a:ext cx="1813359" cy="1626640"/>
          </a:xfrm>
          <a:prstGeom prst="rect">
            <a:avLst/>
          </a:prstGeom>
        </p:spPr>
      </p:pic>
      <p:sp>
        <p:nvSpPr>
          <p:cNvPr id="5" name="Title 1">
            <a:extLst>
              <a:ext uri="{FF2B5EF4-FFF2-40B4-BE49-F238E27FC236}">
                <a16:creationId xmlns:a16="http://schemas.microsoft.com/office/drawing/2014/main" id="{624705D5-A75B-43D8-9B30-657CB939B29B}"/>
              </a:ext>
            </a:extLst>
          </p:cNvPr>
          <p:cNvSpPr txBox="1">
            <a:spLocks/>
          </p:cNvSpPr>
          <p:nvPr/>
        </p:nvSpPr>
        <p:spPr>
          <a:xfrm>
            <a:off x="261155" y="663421"/>
            <a:ext cx="8234775" cy="646331"/>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OTHER IDEAS TO IMPROVE ON SUSTAINABLE DEVELOPMENT </a:t>
            </a:r>
          </a:p>
        </p:txBody>
      </p:sp>
      <p:graphicFrame>
        <p:nvGraphicFramePr>
          <p:cNvPr id="2" name="Table 1">
            <a:extLst>
              <a:ext uri="{FF2B5EF4-FFF2-40B4-BE49-F238E27FC236}">
                <a16:creationId xmlns:a16="http://schemas.microsoft.com/office/drawing/2014/main" id="{9732154F-FC24-41C6-944C-55C21F322FE3}"/>
              </a:ext>
            </a:extLst>
          </p:cNvPr>
          <p:cNvGraphicFramePr>
            <a:graphicFrameLocks noGrp="1"/>
          </p:cNvGraphicFramePr>
          <p:nvPr>
            <p:extLst>
              <p:ext uri="{D42A27DB-BD31-4B8C-83A1-F6EECF244321}">
                <p14:modId xmlns:p14="http://schemas.microsoft.com/office/powerpoint/2010/main" val="2818099855"/>
              </p:ext>
            </p:extLst>
          </p:nvPr>
        </p:nvGraphicFramePr>
        <p:xfrm>
          <a:off x="838200" y="1477056"/>
          <a:ext cx="10515600" cy="1524000"/>
        </p:xfrm>
        <a:graphic>
          <a:graphicData uri="http://schemas.openxmlformats.org/drawingml/2006/table">
            <a:tbl>
              <a:tblPr>
                <a:tableStyleId>{5C22544A-7EE6-4342-B048-85BDC9FD1C3A}</a:tableStyleId>
              </a:tblPr>
              <a:tblGrid>
                <a:gridCol w="1031773">
                  <a:extLst>
                    <a:ext uri="{9D8B030D-6E8A-4147-A177-3AD203B41FA5}">
                      <a16:colId xmlns:a16="http://schemas.microsoft.com/office/drawing/2014/main" val="3553305440"/>
                    </a:ext>
                  </a:extLst>
                </a:gridCol>
                <a:gridCol w="9483827">
                  <a:extLst>
                    <a:ext uri="{9D8B030D-6E8A-4147-A177-3AD203B41FA5}">
                      <a16:colId xmlns:a16="http://schemas.microsoft.com/office/drawing/2014/main" val="3036863150"/>
                    </a:ext>
                  </a:extLst>
                </a:gridCol>
              </a:tblGrid>
              <a:tr h="106004">
                <a:tc rowSpan="3">
                  <a:txBody>
                    <a:bodyPr/>
                    <a:lstStyle/>
                    <a:p>
                      <a:pPr algn="ctr" fontAlgn="ctr"/>
                      <a:r>
                        <a:rPr lang="en-GB" sz="1000" u="none" strike="noStrike" dirty="0">
                          <a:effectLst/>
                        </a:rPr>
                        <a:t>Food</a:t>
                      </a:r>
                      <a:endParaRPr lang="en-GB" sz="1000" b="0" i="0" u="none" strike="noStrike" dirty="0">
                        <a:solidFill>
                          <a:srgbClr val="000000"/>
                        </a:solidFill>
                        <a:effectLst/>
                        <a:latin typeface="Calibri" panose="020F0502020204030204" pitchFamily="34" charset="0"/>
                      </a:endParaRPr>
                    </a:p>
                  </a:txBody>
                  <a:tcPr marL="0" marR="0" marT="0" marB="0" anchor="ctr">
                    <a:solidFill>
                      <a:srgbClr val="F0CB42"/>
                    </a:solidFill>
                  </a:tcPr>
                </a:tc>
                <a:tc>
                  <a:txBody>
                    <a:bodyPr/>
                    <a:lstStyle/>
                    <a:p>
                      <a:pPr algn="l" fontAlgn="b"/>
                      <a:r>
                        <a:rPr lang="en-GB" sz="1000" u="none" strike="noStrike">
                          <a:effectLst/>
                        </a:rPr>
                        <a:t>cheaper food</a:t>
                      </a:r>
                      <a:endParaRPr lang="en-GB" sz="1000" b="0" i="0" u="none" strike="noStrike">
                        <a:solidFill>
                          <a:srgbClr val="000000"/>
                        </a:solidFill>
                        <a:effectLst/>
                        <a:latin typeface="Calibri" panose="020F0502020204030204" pitchFamily="34" charset="0"/>
                      </a:endParaRPr>
                    </a:p>
                  </a:txBody>
                  <a:tcPr marL="0" marR="0" marT="0" marB="0" anchor="b">
                    <a:solidFill>
                      <a:srgbClr val="F0CB42"/>
                    </a:solidFill>
                  </a:tcPr>
                </a:tc>
                <a:extLst>
                  <a:ext uri="{0D108BD9-81ED-4DB2-BD59-A6C34878D82A}">
                    <a16:rowId xmlns:a16="http://schemas.microsoft.com/office/drawing/2014/main" val="2407682118"/>
                  </a:ext>
                </a:extLst>
              </a:tr>
              <a:tr h="186567">
                <a:tc vMerge="1">
                  <a:txBody>
                    <a:bodyPr/>
                    <a:lstStyle/>
                    <a:p>
                      <a:endParaRPr lang="en-GB"/>
                    </a:p>
                  </a:txBody>
                  <a:tcPr/>
                </a:tc>
                <a:tc>
                  <a:txBody>
                    <a:bodyPr/>
                    <a:lstStyle/>
                    <a:p>
                      <a:pPr algn="l" fontAlgn="b"/>
                      <a:r>
                        <a:rPr lang="en-GB" sz="1000" u="none" strike="noStrike">
                          <a:effectLst/>
                        </a:rPr>
                        <a:t>Implementing a largely plant based food system. Creating policies about waste production. Speaking up and making statements on current political and social injustices.  Reporting on protest/ activism work that students are involved in. Looking towards new ways to merge courses/tutors etc so we have a broader depth of understanding on current issues.  Taking more input from students about what should be changed as the world changes.</a:t>
                      </a:r>
                      <a:endParaRPr lang="en-GB" sz="1000" b="0" i="0" u="none" strike="noStrike">
                        <a:solidFill>
                          <a:srgbClr val="000000"/>
                        </a:solidFill>
                        <a:effectLst/>
                        <a:latin typeface="Calibri" panose="020F0502020204030204" pitchFamily="34" charset="0"/>
                      </a:endParaRPr>
                    </a:p>
                  </a:txBody>
                  <a:tcPr marL="0" marR="0" marT="0" marB="0" anchor="b">
                    <a:solidFill>
                      <a:srgbClr val="F0CB42"/>
                    </a:solidFill>
                  </a:tcPr>
                </a:tc>
                <a:extLst>
                  <a:ext uri="{0D108BD9-81ED-4DB2-BD59-A6C34878D82A}">
                    <a16:rowId xmlns:a16="http://schemas.microsoft.com/office/drawing/2014/main" val="2389092249"/>
                  </a:ext>
                </a:extLst>
              </a:tr>
              <a:tr h="373134">
                <a:tc vMerge="1">
                  <a:txBody>
                    <a:bodyPr/>
                    <a:lstStyle/>
                    <a:p>
                      <a:endParaRPr lang="en-GB"/>
                    </a:p>
                  </a:txBody>
                  <a:tcPr/>
                </a:tc>
                <a:tc>
                  <a:txBody>
                    <a:bodyPr/>
                    <a:lstStyle/>
                    <a:p>
                      <a:pPr algn="l" fontAlgn="b"/>
                      <a:r>
                        <a:rPr lang="en-GB" sz="1000" u="none" strike="noStrike" dirty="0">
                          <a:effectLst/>
                        </a:rPr>
                        <a:t>My place of study, as all places of study, </a:t>
                      </a:r>
                      <a:r>
                        <a:rPr lang="en-GB" sz="1000" u="none" strike="noStrike" dirty="0" err="1">
                          <a:effectLst/>
                        </a:rPr>
                        <a:t>prioitise</a:t>
                      </a:r>
                      <a:r>
                        <a:rPr lang="en-GB" sz="1000" u="none" strike="noStrike" dirty="0">
                          <a:effectLst/>
                        </a:rPr>
                        <a:t> money over sustainability. For example, this year they took on several outlets on campus, all of which are large chains (Greggs, Starbucks, Morrisons etc), where they could have taken on local, small business to contribute to community. They allow plastic packaging and cup lids to be used across campuses. Their recycling bins are awful (although their waste company is good). My university does little to engage students in sustainability. For example, they could put up infographics to outline easy, environmentally positive changes. They refuse to change their meat to veggie meal ratio despite years of student campaigning. Worse still, their veggie meals are usually more expensive than the meat (such as 'eat for less' initiative which allows meat meals to be cheaper and discriminates vegans)! They have large info screens that light up adverts and info and use electricity all day and night. I could go on...</a:t>
                      </a:r>
                      <a:endParaRPr lang="en-GB" sz="1000" b="0" i="0" u="none" strike="noStrike" dirty="0">
                        <a:solidFill>
                          <a:srgbClr val="000000"/>
                        </a:solidFill>
                        <a:effectLst/>
                        <a:latin typeface="Calibri" panose="020F0502020204030204" pitchFamily="34" charset="0"/>
                      </a:endParaRPr>
                    </a:p>
                  </a:txBody>
                  <a:tcPr marL="0" marR="0" marT="0" marB="0" anchor="b">
                    <a:solidFill>
                      <a:srgbClr val="F0CB42"/>
                    </a:solidFill>
                  </a:tcPr>
                </a:tc>
                <a:extLst>
                  <a:ext uri="{0D108BD9-81ED-4DB2-BD59-A6C34878D82A}">
                    <a16:rowId xmlns:a16="http://schemas.microsoft.com/office/drawing/2014/main" val="3636230723"/>
                  </a:ext>
                </a:extLst>
              </a:tr>
            </a:tbl>
          </a:graphicData>
        </a:graphic>
      </p:graphicFrame>
      <p:graphicFrame>
        <p:nvGraphicFramePr>
          <p:cNvPr id="3" name="Table 2">
            <a:extLst>
              <a:ext uri="{FF2B5EF4-FFF2-40B4-BE49-F238E27FC236}">
                <a16:creationId xmlns:a16="http://schemas.microsoft.com/office/drawing/2014/main" id="{A8AB97F4-A4C9-4B20-89DD-3AA9045C9EA1}"/>
              </a:ext>
            </a:extLst>
          </p:cNvPr>
          <p:cNvGraphicFramePr>
            <a:graphicFrameLocks noGrp="1"/>
          </p:cNvGraphicFramePr>
          <p:nvPr>
            <p:extLst>
              <p:ext uri="{D42A27DB-BD31-4B8C-83A1-F6EECF244321}">
                <p14:modId xmlns:p14="http://schemas.microsoft.com/office/powerpoint/2010/main" val="3526619009"/>
              </p:ext>
            </p:extLst>
          </p:nvPr>
        </p:nvGraphicFramePr>
        <p:xfrm>
          <a:off x="2877954" y="3651477"/>
          <a:ext cx="8466221" cy="609600"/>
        </p:xfrm>
        <a:graphic>
          <a:graphicData uri="http://schemas.openxmlformats.org/drawingml/2006/table">
            <a:tbl>
              <a:tblPr>
                <a:tableStyleId>{5C22544A-7EE6-4342-B048-85BDC9FD1C3A}</a:tableStyleId>
              </a:tblPr>
              <a:tblGrid>
                <a:gridCol w="818147">
                  <a:extLst>
                    <a:ext uri="{9D8B030D-6E8A-4147-A177-3AD203B41FA5}">
                      <a16:colId xmlns:a16="http://schemas.microsoft.com/office/drawing/2014/main" val="3477699433"/>
                    </a:ext>
                  </a:extLst>
                </a:gridCol>
                <a:gridCol w="7648074">
                  <a:extLst>
                    <a:ext uri="{9D8B030D-6E8A-4147-A177-3AD203B41FA5}">
                      <a16:colId xmlns:a16="http://schemas.microsoft.com/office/drawing/2014/main" val="3677786297"/>
                    </a:ext>
                  </a:extLst>
                </a:gridCol>
              </a:tblGrid>
              <a:tr h="106004">
                <a:tc rowSpan="4">
                  <a:txBody>
                    <a:bodyPr/>
                    <a:lstStyle/>
                    <a:p>
                      <a:pPr algn="ctr" fontAlgn="ctr"/>
                      <a:r>
                        <a:rPr lang="en-GB" sz="1000" u="none" strike="noStrike" dirty="0">
                          <a:effectLst/>
                        </a:rPr>
                        <a:t>Awareness</a:t>
                      </a:r>
                      <a:endParaRPr lang="en-GB" sz="1000" b="0" i="0" u="none" strike="noStrike" dirty="0">
                        <a:solidFill>
                          <a:srgbClr val="000000"/>
                        </a:solidFill>
                        <a:effectLst/>
                        <a:latin typeface="Calibri" panose="020F0502020204030204" pitchFamily="34" charset="0"/>
                      </a:endParaRPr>
                    </a:p>
                  </a:txBody>
                  <a:tcPr marL="0" marR="0" marT="0" marB="0" anchor="ctr">
                    <a:solidFill>
                      <a:srgbClr val="FF69B4"/>
                    </a:solidFill>
                  </a:tcPr>
                </a:tc>
                <a:tc>
                  <a:txBody>
                    <a:bodyPr/>
                    <a:lstStyle/>
                    <a:p>
                      <a:pPr algn="l" fontAlgn="b"/>
                      <a:r>
                        <a:rPr lang="en-GB" sz="1000" u="none" strike="noStrike">
                          <a:effectLst/>
                        </a:rPr>
                        <a:t>Increasing awareness and student involvement</a:t>
                      </a:r>
                      <a:endParaRPr lang="en-GB" sz="1000" b="0" i="0" u="none" strike="noStrike">
                        <a:solidFill>
                          <a:srgbClr val="000000"/>
                        </a:solidFill>
                        <a:effectLst/>
                        <a:latin typeface="Calibri" panose="020F0502020204030204" pitchFamily="34" charset="0"/>
                      </a:endParaRPr>
                    </a:p>
                  </a:txBody>
                  <a:tcPr marL="0" marR="0" marT="0" marB="0" anchor="b">
                    <a:solidFill>
                      <a:srgbClr val="FF69B4"/>
                    </a:solidFill>
                  </a:tcPr>
                </a:tc>
                <a:extLst>
                  <a:ext uri="{0D108BD9-81ED-4DB2-BD59-A6C34878D82A}">
                    <a16:rowId xmlns:a16="http://schemas.microsoft.com/office/drawing/2014/main" val="954625213"/>
                  </a:ext>
                </a:extLst>
              </a:tr>
              <a:tr h="106004">
                <a:tc vMerge="1">
                  <a:txBody>
                    <a:bodyPr/>
                    <a:lstStyle/>
                    <a:p>
                      <a:endParaRPr lang="en-GB"/>
                    </a:p>
                  </a:txBody>
                  <a:tcPr/>
                </a:tc>
                <a:tc>
                  <a:txBody>
                    <a:bodyPr/>
                    <a:lstStyle/>
                    <a:p>
                      <a:pPr algn="l" fontAlgn="b"/>
                      <a:r>
                        <a:rPr lang="en-GB" sz="1000" u="none" strike="noStrike">
                          <a:effectLst/>
                        </a:rPr>
                        <a:t>More societies about it. More awareness in courses.</a:t>
                      </a:r>
                      <a:endParaRPr lang="en-GB" sz="1000" b="0" i="0" u="none" strike="noStrike">
                        <a:solidFill>
                          <a:srgbClr val="000000"/>
                        </a:solidFill>
                        <a:effectLst/>
                        <a:latin typeface="Calibri" panose="020F0502020204030204" pitchFamily="34" charset="0"/>
                      </a:endParaRPr>
                    </a:p>
                  </a:txBody>
                  <a:tcPr marL="0" marR="0" marT="0" marB="0" anchor="b">
                    <a:solidFill>
                      <a:srgbClr val="FF69B4"/>
                    </a:solidFill>
                  </a:tcPr>
                </a:tc>
                <a:extLst>
                  <a:ext uri="{0D108BD9-81ED-4DB2-BD59-A6C34878D82A}">
                    <a16:rowId xmlns:a16="http://schemas.microsoft.com/office/drawing/2014/main" val="1150719448"/>
                  </a:ext>
                </a:extLst>
              </a:tr>
              <a:tr h="106004">
                <a:tc vMerge="1">
                  <a:txBody>
                    <a:bodyPr/>
                    <a:lstStyle/>
                    <a:p>
                      <a:endParaRPr lang="en-GB"/>
                    </a:p>
                  </a:txBody>
                  <a:tcPr/>
                </a:tc>
                <a:tc>
                  <a:txBody>
                    <a:bodyPr/>
                    <a:lstStyle/>
                    <a:p>
                      <a:pPr algn="l" fontAlgn="b"/>
                      <a:r>
                        <a:rPr lang="en-GB" sz="1000" u="none" strike="noStrike">
                          <a:effectLst/>
                        </a:rPr>
                        <a:t>Aim to make students more aware of the sustainable development plans/events put on</a:t>
                      </a:r>
                      <a:endParaRPr lang="en-GB" sz="1000" b="0" i="0" u="none" strike="noStrike">
                        <a:solidFill>
                          <a:srgbClr val="000000"/>
                        </a:solidFill>
                        <a:effectLst/>
                        <a:latin typeface="Calibri" panose="020F0502020204030204" pitchFamily="34" charset="0"/>
                      </a:endParaRPr>
                    </a:p>
                  </a:txBody>
                  <a:tcPr marL="0" marR="0" marT="0" marB="0" anchor="b">
                    <a:solidFill>
                      <a:srgbClr val="FF69B4"/>
                    </a:solidFill>
                  </a:tcPr>
                </a:tc>
                <a:extLst>
                  <a:ext uri="{0D108BD9-81ED-4DB2-BD59-A6C34878D82A}">
                    <a16:rowId xmlns:a16="http://schemas.microsoft.com/office/drawing/2014/main" val="2911405667"/>
                  </a:ext>
                </a:extLst>
              </a:tr>
              <a:tr h="106004">
                <a:tc vMerge="1">
                  <a:txBody>
                    <a:bodyPr/>
                    <a:lstStyle/>
                    <a:p>
                      <a:endParaRPr lang="en-GB"/>
                    </a:p>
                  </a:txBody>
                  <a:tcPr/>
                </a:tc>
                <a:tc>
                  <a:txBody>
                    <a:bodyPr/>
                    <a:lstStyle/>
                    <a:p>
                      <a:pPr algn="l" fontAlgn="b"/>
                      <a:r>
                        <a:rPr lang="en-GB" sz="1000" u="none" strike="noStrike" dirty="0">
                          <a:effectLst/>
                        </a:rPr>
                        <a:t>To bring more urgent awareness to environmental issues to actively encourage students to pursue jobs in the environmental sector.</a:t>
                      </a:r>
                      <a:endParaRPr lang="en-GB" sz="1000" b="0" i="0" u="none" strike="noStrike" dirty="0">
                        <a:solidFill>
                          <a:srgbClr val="000000"/>
                        </a:solidFill>
                        <a:effectLst/>
                        <a:latin typeface="Calibri" panose="020F0502020204030204" pitchFamily="34" charset="0"/>
                      </a:endParaRPr>
                    </a:p>
                  </a:txBody>
                  <a:tcPr marL="0" marR="0" marT="0" marB="0" anchor="b">
                    <a:solidFill>
                      <a:srgbClr val="FF69B4"/>
                    </a:solidFill>
                  </a:tcPr>
                </a:tc>
                <a:extLst>
                  <a:ext uri="{0D108BD9-81ED-4DB2-BD59-A6C34878D82A}">
                    <a16:rowId xmlns:a16="http://schemas.microsoft.com/office/drawing/2014/main" val="541932782"/>
                  </a:ext>
                </a:extLst>
              </a:tr>
            </a:tbl>
          </a:graphicData>
        </a:graphic>
      </p:graphicFrame>
      <p:graphicFrame>
        <p:nvGraphicFramePr>
          <p:cNvPr id="12" name="Table 11">
            <a:extLst>
              <a:ext uri="{FF2B5EF4-FFF2-40B4-BE49-F238E27FC236}">
                <a16:creationId xmlns:a16="http://schemas.microsoft.com/office/drawing/2014/main" id="{8F0BD791-EB30-4BA1-BCB3-DEBE3746DB6C}"/>
              </a:ext>
            </a:extLst>
          </p:cNvPr>
          <p:cNvGraphicFramePr>
            <a:graphicFrameLocks noGrp="1"/>
          </p:cNvGraphicFramePr>
          <p:nvPr>
            <p:extLst>
              <p:ext uri="{D42A27DB-BD31-4B8C-83A1-F6EECF244321}">
                <p14:modId xmlns:p14="http://schemas.microsoft.com/office/powerpoint/2010/main" val="2345361266"/>
              </p:ext>
            </p:extLst>
          </p:nvPr>
        </p:nvGraphicFramePr>
        <p:xfrm>
          <a:off x="2877954" y="4517736"/>
          <a:ext cx="8475847" cy="304800"/>
        </p:xfrm>
        <a:graphic>
          <a:graphicData uri="http://schemas.openxmlformats.org/drawingml/2006/table">
            <a:tbl>
              <a:tblPr>
                <a:tableStyleId>{5C22544A-7EE6-4342-B048-85BDC9FD1C3A}</a:tableStyleId>
              </a:tblPr>
              <a:tblGrid>
                <a:gridCol w="831635">
                  <a:extLst>
                    <a:ext uri="{9D8B030D-6E8A-4147-A177-3AD203B41FA5}">
                      <a16:colId xmlns:a16="http://schemas.microsoft.com/office/drawing/2014/main" val="2478345944"/>
                    </a:ext>
                  </a:extLst>
                </a:gridCol>
                <a:gridCol w="7644212">
                  <a:extLst>
                    <a:ext uri="{9D8B030D-6E8A-4147-A177-3AD203B41FA5}">
                      <a16:colId xmlns:a16="http://schemas.microsoft.com/office/drawing/2014/main" val="4164938434"/>
                    </a:ext>
                  </a:extLst>
                </a:gridCol>
              </a:tblGrid>
              <a:tr h="106004">
                <a:tc>
                  <a:txBody>
                    <a:bodyPr/>
                    <a:lstStyle/>
                    <a:p>
                      <a:pPr algn="ctr" fontAlgn="ctr"/>
                      <a:r>
                        <a:rPr lang="en-GB" sz="1000" u="none" strike="noStrike" dirty="0">
                          <a:effectLst/>
                        </a:rPr>
                        <a:t>Water</a:t>
                      </a:r>
                      <a:endParaRPr lang="en-GB" sz="1000" b="0" i="0" u="none" strike="noStrike" dirty="0">
                        <a:solidFill>
                          <a:srgbClr val="000000"/>
                        </a:solidFill>
                        <a:effectLst/>
                        <a:latin typeface="Calibri" panose="020F0502020204030204" pitchFamily="34" charset="0"/>
                      </a:endParaRPr>
                    </a:p>
                  </a:txBody>
                  <a:tcPr marL="0" marR="0" marT="0" marB="0" anchor="ctr">
                    <a:solidFill>
                      <a:srgbClr val="A0B0C4"/>
                    </a:solidFill>
                  </a:tcPr>
                </a:tc>
                <a:tc>
                  <a:txBody>
                    <a:bodyPr/>
                    <a:lstStyle/>
                    <a:p>
                      <a:pPr algn="l" fontAlgn="ctr"/>
                      <a:r>
                        <a:rPr lang="en-GB" sz="1000" u="none" strike="noStrike" dirty="0">
                          <a:effectLst/>
                        </a:rPr>
                        <a:t>Possibly incorporating the grey water cycle, meaning tap water around campus can be reused to flush toilets instead of using clean water that will then be immediately disposed of.</a:t>
                      </a:r>
                      <a:endParaRPr lang="en-GB" sz="1000" b="0" i="0" u="none" strike="noStrike" dirty="0">
                        <a:solidFill>
                          <a:srgbClr val="000000"/>
                        </a:solidFill>
                        <a:effectLst/>
                        <a:latin typeface="Calibri" panose="020F0502020204030204" pitchFamily="34" charset="0"/>
                      </a:endParaRPr>
                    </a:p>
                  </a:txBody>
                  <a:tcPr marL="0" marR="0" marT="0" marB="0" anchor="ctr">
                    <a:solidFill>
                      <a:srgbClr val="A0B0C4"/>
                    </a:solidFill>
                  </a:tcPr>
                </a:tc>
                <a:extLst>
                  <a:ext uri="{0D108BD9-81ED-4DB2-BD59-A6C34878D82A}">
                    <a16:rowId xmlns:a16="http://schemas.microsoft.com/office/drawing/2014/main" val="3064012229"/>
                  </a:ext>
                </a:extLst>
              </a:tr>
            </a:tbl>
          </a:graphicData>
        </a:graphic>
      </p:graphicFrame>
    </p:spTree>
    <p:extLst>
      <p:ext uri="{BB962C8B-B14F-4D97-AF65-F5344CB8AC3E}">
        <p14:creationId xmlns:p14="http://schemas.microsoft.com/office/powerpoint/2010/main" val="153472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D5D992-B868-44DD-86EF-470532D42A4E}"/>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05953BB6-6EEB-47E2-9D19-B048FFC27CF0}"/>
              </a:ext>
            </a:extLst>
          </p:cNvPr>
          <p:cNvSpPr>
            <a:spLocks noGrp="1"/>
          </p:cNvSpPr>
          <p:nvPr>
            <p:ph type="title"/>
          </p:nvPr>
        </p:nvSpPr>
        <p:spPr>
          <a:xfrm>
            <a:off x="585627" y="845173"/>
            <a:ext cx="3836941" cy="567524"/>
          </a:xfrm>
        </p:spPr>
        <p:txBody>
          <a:bodyPr>
            <a:normAutofit fontScale="90000"/>
          </a:bodyPr>
          <a:lstStyle/>
          <a:p>
            <a:r>
              <a:rPr lang="en-GB" sz="3200" b="1" dirty="0"/>
              <a:t>Student Demographics</a:t>
            </a:r>
          </a:p>
        </p:txBody>
      </p:sp>
      <p:graphicFrame>
        <p:nvGraphicFramePr>
          <p:cNvPr id="7" name="Chart 6">
            <a:extLst>
              <a:ext uri="{FF2B5EF4-FFF2-40B4-BE49-F238E27FC236}">
                <a16:creationId xmlns:a16="http://schemas.microsoft.com/office/drawing/2014/main" id="{BE9F9FFB-19A8-4A78-98C2-29A12AB86661}"/>
              </a:ext>
            </a:extLst>
          </p:cNvPr>
          <p:cNvGraphicFramePr>
            <a:graphicFrameLocks/>
          </p:cNvGraphicFramePr>
          <p:nvPr>
            <p:extLst>
              <p:ext uri="{D42A27DB-BD31-4B8C-83A1-F6EECF244321}">
                <p14:modId xmlns:p14="http://schemas.microsoft.com/office/powerpoint/2010/main" val="1487340229"/>
              </p:ext>
            </p:extLst>
          </p:nvPr>
        </p:nvGraphicFramePr>
        <p:xfrm>
          <a:off x="5863428" y="913101"/>
          <a:ext cx="6053567" cy="5238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C199274-7BE6-451A-9C85-69E9B215D591}"/>
              </a:ext>
            </a:extLst>
          </p:cNvPr>
          <p:cNvGraphicFramePr>
            <a:graphicFrameLocks/>
          </p:cNvGraphicFramePr>
          <p:nvPr>
            <p:extLst>
              <p:ext uri="{D42A27DB-BD31-4B8C-83A1-F6EECF244321}">
                <p14:modId xmlns:p14="http://schemas.microsoft.com/office/powerpoint/2010/main" val="1555250867"/>
              </p:ext>
            </p:extLst>
          </p:nvPr>
        </p:nvGraphicFramePr>
        <p:xfrm>
          <a:off x="570998" y="1780674"/>
          <a:ext cx="5175284" cy="36646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664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D5D992-B868-44DD-86EF-470532D42A4E}"/>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B6C1ED2D-698F-4291-885C-C52F2071A9D4}"/>
              </a:ext>
            </a:extLst>
          </p:cNvPr>
          <p:cNvGraphicFramePr>
            <a:graphicFrameLocks/>
          </p:cNvGraphicFramePr>
          <p:nvPr>
            <p:extLst/>
          </p:nvPr>
        </p:nvGraphicFramePr>
        <p:xfrm>
          <a:off x="353439" y="4140485"/>
          <a:ext cx="3992530" cy="2606283"/>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05953BB6-6EEB-47E2-9D19-B048FFC27CF0}"/>
              </a:ext>
            </a:extLst>
          </p:cNvPr>
          <p:cNvSpPr>
            <a:spLocks noGrp="1"/>
          </p:cNvSpPr>
          <p:nvPr>
            <p:ph type="title"/>
          </p:nvPr>
        </p:nvSpPr>
        <p:spPr>
          <a:xfrm>
            <a:off x="431233" y="729919"/>
            <a:ext cx="3836941" cy="567524"/>
          </a:xfrm>
        </p:spPr>
        <p:txBody>
          <a:bodyPr>
            <a:normAutofit fontScale="90000"/>
          </a:bodyPr>
          <a:lstStyle/>
          <a:p>
            <a:r>
              <a:rPr lang="en-GB" sz="3200" b="1" dirty="0"/>
              <a:t>Student Demographics</a:t>
            </a:r>
          </a:p>
        </p:txBody>
      </p:sp>
      <p:graphicFrame>
        <p:nvGraphicFramePr>
          <p:cNvPr id="7" name="Chart 6">
            <a:extLst>
              <a:ext uri="{FF2B5EF4-FFF2-40B4-BE49-F238E27FC236}">
                <a16:creationId xmlns:a16="http://schemas.microsoft.com/office/drawing/2014/main" id="{23B64F18-B72C-4A14-87E6-00D3326012E6}"/>
              </a:ext>
            </a:extLst>
          </p:cNvPr>
          <p:cNvGraphicFramePr>
            <a:graphicFrameLocks/>
          </p:cNvGraphicFramePr>
          <p:nvPr>
            <p:extLst>
              <p:ext uri="{D42A27DB-BD31-4B8C-83A1-F6EECF244321}">
                <p14:modId xmlns:p14="http://schemas.microsoft.com/office/powerpoint/2010/main" val="39908802"/>
              </p:ext>
            </p:extLst>
          </p:nvPr>
        </p:nvGraphicFramePr>
        <p:xfrm>
          <a:off x="2882537" y="1576251"/>
          <a:ext cx="6339840" cy="4441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730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FA6D34-6A11-4CE0-8C2E-94DE905101F1}"/>
              </a:ext>
            </a:extLst>
          </p:cNvPr>
          <p:cNvSpPr/>
          <p:nvPr/>
        </p:nvSpPr>
        <p:spPr>
          <a:xfrm>
            <a:off x="499566"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B7320AED-508C-4199-B673-8DD205BA653C}"/>
              </a:ext>
            </a:extLst>
          </p:cNvPr>
          <p:cNvSpPr>
            <a:spLocks noGrp="1"/>
          </p:cNvSpPr>
          <p:nvPr>
            <p:ph type="title"/>
          </p:nvPr>
        </p:nvSpPr>
        <p:spPr>
          <a:xfrm>
            <a:off x="367722" y="724329"/>
            <a:ext cx="3737499" cy="567524"/>
          </a:xfrm>
        </p:spPr>
        <p:txBody>
          <a:bodyPr>
            <a:normAutofit fontScale="90000"/>
          </a:bodyPr>
          <a:lstStyle/>
          <a:p>
            <a:r>
              <a:rPr lang="en-GB" sz="3200" b="1" dirty="0"/>
              <a:t>Choosing where to study</a:t>
            </a:r>
          </a:p>
        </p:txBody>
      </p:sp>
      <p:pic>
        <p:nvPicPr>
          <p:cNvPr id="3074" name="Picture 2" descr="Free White and Red Concrete Building Near Bridge Under Cloudy Sky Stock Photo">
            <a:extLst>
              <a:ext uri="{FF2B5EF4-FFF2-40B4-BE49-F238E27FC236}">
                <a16:creationId xmlns:a16="http://schemas.microsoft.com/office/drawing/2014/main" id="{AF9DB77D-9466-4B70-86C3-29125BC2D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16" y="1597333"/>
            <a:ext cx="3007002" cy="4510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20E221-D2A0-4094-86B2-D3F9939EB94A}"/>
              </a:ext>
            </a:extLst>
          </p:cNvPr>
          <p:cNvSpPr txBox="1"/>
          <p:nvPr/>
        </p:nvSpPr>
        <p:spPr>
          <a:xfrm>
            <a:off x="4456591" y="656301"/>
            <a:ext cx="6383044" cy="2585323"/>
          </a:xfrm>
          <a:prstGeom prst="rect">
            <a:avLst/>
          </a:prstGeom>
          <a:noFill/>
        </p:spPr>
        <p:txBody>
          <a:bodyPr wrap="square" rtlCol="0">
            <a:spAutoFit/>
          </a:bodyPr>
          <a:lstStyle/>
          <a:p>
            <a:r>
              <a:rPr lang="en-GB" dirty="0"/>
              <a:t>What UWE students found the most important when choosing where to study:</a:t>
            </a:r>
          </a:p>
          <a:p>
            <a:r>
              <a:rPr lang="en-GB" dirty="0"/>
              <a:t> </a:t>
            </a:r>
          </a:p>
          <a:p>
            <a:pPr marL="285750" indent="-285750">
              <a:buFont typeface="Arial" panose="020B0604020202020204" pitchFamily="34" charset="0"/>
              <a:buChar char="•"/>
            </a:pPr>
            <a:r>
              <a:rPr lang="en-GB" dirty="0"/>
              <a:t>90% - The employment prospects after completing the course</a:t>
            </a:r>
          </a:p>
          <a:p>
            <a:pPr marL="285750" indent="-285750">
              <a:buFont typeface="Arial" panose="020B0604020202020204" pitchFamily="34" charset="0"/>
              <a:buChar char="•"/>
            </a:pPr>
            <a:r>
              <a:rPr lang="en-GB" dirty="0"/>
              <a:t>87% - The reputation of the course</a:t>
            </a:r>
          </a:p>
          <a:p>
            <a:pPr marL="285750" indent="-285750">
              <a:buFont typeface="Arial" panose="020B0604020202020204" pitchFamily="34" charset="0"/>
              <a:buChar char="•"/>
            </a:pPr>
            <a:r>
              <a:rPr lang="en-GB" dirty="0"/>
              <a:t>85% - The teaching methods</a:t>
            </a:r>
          </a:p>
          <a:p>
            <a:pPr marL="285750" indent="-285750">
              <a:buFont typeface="Arial" panose="020B0604020202020204" pitchFamily="34" charset="0"/>
              <a:buChar char="•"/>
            </a:pPr>
            <a:r>
              <a:rPr lang="en-GB" dirty="0"/>
              <a:t>81% - The reputation of the place of study</a:t>
            </a:r>
          </a:p>
          <a:p>
            <a:pPr marL="285750" indent="-285750">
              <a:buFont typeface="Arial" panose="020B0604020202020204" pitchFamily="34" charset="0"/>
              <a:buChar char="•"/>
            </a:pPr>
            <a:r>
              <a:rPr lang="en-GB" dirty="0"/>
              <a:t>79% - The entry requirements </a:t>
            </a:r>
          </a:p>
          <a:p>
            <a:pPr marL="285750" indent="-285750">
              <a:buFont typeface="Arial" panose="020B0604020202020204" pitchFamily="34" charset="0"/>
              <a:buChar char="•"/>
            </a:pPr>
            <a:endParaRPr lang="en-GB" dirty="0"/>
          </a:p>
        </p:txBody>
      </p:sp>
      <p:pic>
        <p:nvPicPr>
          <p:cNvPr id="3078" name="Picture 6" descr="Bristol Business School, UWE Bristol - Stride Treglown | Business ...">
            <a:extLst>
              <a:ext uri="{FF2B5EF4-FFF2-40B4-BE49-F238E27FC236}">
                <a16:creationId xmlns:a16="http://schemas.microsoft.com/office/drawing/2014/main" id="{ED4BF8E1-82E7-4FE4-A8E5-BEDD5F714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6304" y="2194135"/>
            <a:ext cx="2865377" cy="1908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5E1D01-815C-4A4B-9AEA-CA8CF5D9B35B}"/>
              </a:ext>
            </a:extLst>
          </p:cNvPr>
          <p:cNvSpPr txBox="1"/>
          <p:nvPr/>
        </p:nvSpPr>
        <p:spPr>
          <a:xfrm>
            <a:off x="3828158" y="3852585"/>
            <a:ext cx="6630835" cy="1477328"/>
          </a:xfrm>
          <a:prstGeom prst="rect">
            <a:avLst/>
          </a:prstGeom>
          <a:noFill/>
        </p:spPr>
        <p:txBody>
          <a:bodyPr wrap="square" rtlCol="0">
            <a:spAutoFit/>
          </a:bodyPr>
          <a:lstStyle/>
          <a:p>
            <a:r>
              <a:rPr lang="en-GB" dirty="0"/>
              <a:t>The least important:</a:t>
            </a:r>
          </a:p>
          <a:p>
            <a:pPr marL="285750" indent="-285750">
              <a:buFont typeface="Arial" panose="020B0604020202020204" pitchFamily="34" charset="0"/>
              <a:buChar char="•"/>
            </a:pPr>
            <a:r>
              <a:rPr lang="en-GB" dirty="0"/>
              <a:t>41% - The nightlife</a:t>
            </a:r>
          </a:p>
          <a:p>
            <a:pPr marL="285750" indent="-285750">
              <a:buFont typeface="Arial" panose="020B0604020202020204" pitchFamily="34" charset="0"/>
              <a:buChar char="•"/>
            </a:pPr>
            <a:r>
              <a:rPr lang="en-GB" dirty="0"/>
              <a:t>56% - How seriously it takes global development issues</a:t>
            </a:r>
          </a:p>
          <a:p>
            <a:pPr marL="285750" indent="-285750">
              <a:buFont typeface="Arial" panose="020B0604020202020204" pitchFamily="34" charset="0"/>
              <a:buChar char="•"/>
            </a:pPr>
            <a:r>
              <a:rPr lang="en-GB" dirty="0"/>
              <a:t>59% - How seriously it takes environmental issues</a:t>
            </a:r>
          </a:p>
          <a:p>
            <a:pPr marL="285750" indent="-285750">
              <a:buFont typeface="Arial" panose="020B0604020202020204" pitchFamily="34" charset="0"/>
              <a:buChar char="•"/>
            </a:pPr>
            <a:r>
              <a:rPr lang="en-GB" dirty="0"/>
              <a:t>62% - How close the place of study was to my home</a:t>
            </a:r>
          </a:p>
        </p:txBody>
      </p:sp>
    </p:spTree>
    <p:extLst>
      <p:ext uri="{BB962C8B-B14F-4D97-AF65-F5344CB8AC3E}">
        <p14:creationId xmlns:p14="http://schemas.microsoft.com/office/powerpoint/2010/main" val="390038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FA6D34-6A11-4CE0-8C2E-94DE905101F1}"/>
              </a:ext>
            </a:extLst>
          </p:cNvPr>
          <p:cNvSpPr/>
          <p:nvPr/>
        </p:nvSpPr>
        <p:spPr>
          <a:xfrm>
            <a:off x="499566"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B7320AED-508C-4199-B673-8DD205BA653C}"/>
              </a:ext>
            </a:extLst>
          </p:cNvPr>
          <p:cNvSpPr>
            <a:spLocks noGrp="1"/>
          </p:cNvSpPr>
          <p:nvPr>
            <p:ph type="title"/>
          </p:nvPr>
        </p:nvSpPr>
        <p:spPr>
          <a:xfrm>
            <a:off x="274459" y="747919"/>
            <a:ext cx="4509856" cy="994298"/>
          </a:xfrm>
        </p:spPr>
        <p:txBody>
          <a:bodyPr>
            <a:normAutofit fontScale="90000"/>
          </a:bodyPr>
          <a:lstStyle/>
          <a:p>
            <a:r>
              <a:rPr lang="en-GB" sz="3200" b="1" dirty="0"/>
              <a:t>More details about choosing where to study </a:t>
            </a:r>
          </a:p>
        </p:txBody>
      </p:sp>
      <p:sp>
        <p:nvSpPr>
          <p:cNvPr id="2" name="Rectangle 1">
            <a:extLst>
              <a:ext uri="{FF2B5EF4-FFF2-40B4-BE49-F238E27FC236}">
                <a16:creationId xmlns:a16="http://schemas.microsoft.com/office/drawing/2014/main" id="{ED855F98-B7CA-4921-ADCD-1942FA30CC83}"/>
              </a:ext>
            </a:extLst>
          </p:cNvPr>
          <p:cNvSpPr/>
          <p:nvPr/>
        </p:nvSpPr>
        <p:spPr>
          <a:xfrm>
            <a:off x="499566" y="2019216"/>
            <a:ext cx="2323533" cy="1754326"/>
          </a:xfrm>
          <a:prstGeom prst="rect">
            <a:avLst/>
          </a:prstGeom>
        </p:spPr>
        <p:txBody>
          <a:bodyPr wrap="square">
            <a:spAutoFit/>
          </a:bodyPr>
          <a:lstStyle/>
          <a:p>
            <a:r>
              <a:rPr lang="en-GB" dirty="0"/>
              <a:t>59% thought ‘How the institution takes environmental issues’ was important when choosing their place of study.</a:t>
            </a:r>
          </a:p>
        </p:txBody>
      </p:sp>
      <p:pic>
        <p:nvPicPr>
          <p:cNvPr id="2052" name="Picture 4" descr="Free White Windmill Stock Photo">
            <a:extLst>
              <a:ext uri="{FF2B5EF4-FFF2-40B4-BE49-F238E27FC236}">
                <a16:creationId xmlns:a16="http://schemas.microsoft.com/office/drawing/2014/main" id="{846B6814-7981-4C03-A573-41B91EB8907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183"/>
          <a:stretch/>
        </p:blipFill>
        <p:spPr bwMode="auto">
          <a:xfrm>
            <a:off x="596748" y="4050541"/>
            <a:ext cx="2586996" cy="2336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19039320-39E7-476D-9F13-80BF88C9784C}"/>
              </a:ext>
            </a:extLst>
          </p:cNvPr>
          <p:cNvGraphicFramePr>
            <a:graphicFrameLocks/>
          </p:cNvGraphicFramePr>
          <p:nvPr>
            <p:extLst>
              <p:ext uri="{D42A27DB-BD31-4B8C-83A1-F6EECF244321}">
                <p14:modId xmlns:p14="http://schemas.microsoft.com/office/powerpoint/2010/main" val="2804219101"/>
              </p:ext>
            </p:extLst>
          </p:nvPr>
        </p:nvGraphicFramePr>
        <p:xfrm>
          <a:off x="3544388" y="1097899"/>
          <a:ext cx="7977731" cy="4714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91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56585B-F01E-4893-AA91-181989B58F76}"/>
              </a:ext>
            </a:extLst>
          </p:cNvPr>
          <p:cNvSpPr/>
          <p:nvPr/>
        </p:nvSpPr>
        <p:spPr>
          <a:xfrm>
            <a:off x="531839"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19ACCEEF-ECF5-4B4E-81BF-6DA5D18A6D61}"/>
              </a:ext>
            </a:extLst>
          </p:cNvPr>
          <p:cNvSpPr txBox="1">
            <a:spLocks/>
          </p:cNvSpPr>
          <p:nvPr/>
        </p:nvSpPr>
        <p:spPr>
          <a:xfrm>
            <a:off x="266329" y="595359"/>
            <a:ext cx="7652552"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WHY STUDENTS ARE TAKING THEIR COURSE </a:t>
            </a:r>
          </a:p>
        </p:txBody>
      </p:sp>
      <p:sp>
        <p:nvSpPr>
          <p:cNvPr id="2" name="TextBox 1">
            <a:extLst>
              <a:ext uri="{FF2B5EF4-FFF2-40B4-BE49-F238E27FC236}">
                <a16:creationId xmlns:a16="http://schemas.microsoft.com/office/drawing/2014/main" id="{E698D2A3-0EFD-48CE-B88F-0AA70A4611BE}"/>
              </a:ext>
            </a:extLst>
          </p:cNvPr>
          <p:cNvSpPr txBox="1"/>
          <p:nvPr/>
        </p:nvSpPr>
        <p:spPr>
          <a:xfrm>
            <a:off x="9135121" y="2006433"/>
            <a:ext cx="2618913" cy="2585323"/>
          </a:xfrm>
          <a:prstGeom prst="rect">
            <a:avLst/>
          </a:prstGeom>
          <a:noFill/>
        </p:spPr>
        <p:txBody>
          <a:bodyPr wrap="square" rtlCol="0">
            <a:spAutoFit/>
          </a:bodyPr>
          <a:lstStyle/>
          <a:p>
            <a:r>
              <a:rPr lang="en-GB"/>
              <a:t>Main </a:t>
            </a:r>
            <a:r>
              <a:rPr lang="en-GB" dirty="0"/>
              <a:t>reasons were:</a:t>
            </a:r>
          </a:p>
          <a:p>
            <a:endParaRPr lang="en-GB" dirty="0"/>
          </a:p>
          <a:p>
            <a:pPr marL="285750" indent="-285750">
              <a:buFont typeface="Arial" panose="020B0604020202020204" pitchFamily="34" charset="0"/>
              <a:buChar char="•"/>
            </a:pPr>
            <a:r>
              <a:rPr lang="en-GB" dirty="0"/>
              <a:t>To gain qualifications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Improve chances of getting a job</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learn more about interesting subjects </a:t>
            </a:r>
          </a:p>
        </p:txBody>
      </p:sp>
      <p:graphicFrame>
        <p:nvGraphicFramePr>
          <p:cNvPr id="7" name="Chart 6">
            <a:extLst>
              <a:ext uri="{FF2B5EF4-FFF2-40B4-BE49-F238E27FC236}">
                <a16:creationId xmlns:a16="http://schemas.microsoft.com/office/drawing/2014/main" id="{0EB71023-D6A1-4150-B241-2CF75C3B2D66}"/>
              </a:ext>
            </a:extLst>
          </p:cNvPr>
          <p:cNvGraphicFramePr>
            <a:graphicFrameLocks/>
          </p:cNvGraphicFramePr>
          <p:nvPr>
            <p:extLst>
              <p:ext uri="{D42A27DB-BD31-4B8C-83A1-F6EECF244321}">
                <p14:modId xmlns:p14="http://schemas.microsoft.com/office/powerpoint/2010/main" val="2646422593"/>
              </p:ext>
            </p:extLst>
          </p:nvPr>
        </p:nvGraphicFramePr>
        <p:xfrm>
          <a:off x="759618" y="1589657"/>
          <a:ext cx="7652552" cy="4190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518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118FD7-B588-45B4-B732-77096994AEE3}"/>
              </a:ext>
            </a:extLst>
          </p:cNvPr>
          <p:cNvSpPr/>
          <p:nvPr/>
        </p:nvSpPr>
        <p:spPr>
          <a:xfrm>
            <a:off x="585627" y="5445303"/>
            <a:ext cx="2619910" cy="14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52929D6-281D-4602-80B9-F8FEE7641C88}"/>
              </a:ext>
            </a:extLst>
          </p:cNvPr>
          <p:cNvSpPr txBox="1">
            <a:spLocks/>
          </p:cNvSpPr>
          <p:nvPr/>
        </p:nvSpPr>
        <p:spPr>
          <a:xfrm>
            <a:off x="281475" y="639746"/>
            <a:ext cx="5641805" cy="994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SKILLS AND KNOWLEDGE IN THEIR COURSES</a:t>
            </a:r>
          </a:p>
        </p:txBody>
      </p:sp>
      <p:sp>
        <p:nvSpPr>
          <p:cNvPr id="2" name="TextBox 1">
            <a:extLst>
              <a:ext uri="{FF2B5EF4-FFF2-40B4-BE49-F238E27FC236}">
                <a16:creationId xmlns:a16="http://schemas.microsoft.com/office/drawing/2014/main" id="{7E2FE928-8B8D-4F66-94FB-D35DF524AD2F}"/>
              </a:ext>
            </a:extLst>
          </p:cNvPr>
          <p:cNvSpPr txBox="1"/>
          <p:nvPr/>
        </p:nvSpPr>
        <p:spPr>
          <a:xfrm>
            <a:off x="281475" y="1699517"/>
            <a:ext cx="6667965" cy="4801314"/>
          </a:xfrm>
          <a:prstGeom prst="rect">
            <a:avLst/>
          </a:prstGeom>
          <a:noFill/>
        </p:spPr>
        <p:txBody>
          <a:bodyPr wrap="square" rtlCol="0">
            <a:spAutoFit/>
          </a:bodyPr>
          <a:lstStyle/>
          <a:p>
            <a:pPr marL="285750" indent="-285750">
              <a:buFont typeface="Arial" panose="020B0604020202020204" pitchFamily="34" charset="0"/>
              <a:buChar char="•"/>
            </a:pPr>
            <a:r>
              <a:rPr lang="en-GB" dirty="0"/>
              <a:t>70% said they had covered ethical issues linked to their subject, and 79% said this was personally important to them to learn.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Only 42% said they had covered the causes of inequality in the world, but 82% said this is personally important for them to learn.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Only 37% said they had covered how to use resources efficiently to limit the impact on the environment and other people, but 72% said this was important for them to learn.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Only 42% said they had covered understanding how human activity is affecting nature, but 78% said this was important for them to learn.</a:t>
            </a:r>
          </a:p>
          <a:p>
            <a:endParaRPr lang="en-GB" dirty="0"/>
          </a:p>
          <a:p>
            <a:pPr marL="285750" indent="-285750">
              <a:buFont typeface="Arial" panose="020B0604020202020204" pitchFamily="34" charset="0"/>
              <a:buChar char="•"/>
            </a:pPr>
            <a:r>
              <a:rPr lang="en-GB" dirty="0"/>
              <a:t>Additionally, 84% agreed that places of study like theirs should be obliged to develop students' social and environmental skills as part of their courses. This is compared to 80% in 2021-22.</a:t>
            </a:r>
          </a:p>
        </p:txBody>
      </p:sp>
      <p:pic>
        <p:nvPicPr>
          <p:cNvPr id="3074" name="Picture 2" descr="People with environmental sustainability concept - Download Free ...">
            <a:extLst>
              <a:ext uri="{FF2B5EF4-FFF2-40B4-BE49-F238E27FC236}">
                <a16:creationId xmlns:a16="http://schemas.microsoft.com/office/drawing/2014/main" id="{161178D9-4130-474C-AE60-50FFAC62AF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406" y="1927705"/>
            <a:ext cx="4673666" cy="3332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57017"/>
      </p:ext>
    </p:extLst>
  </p:cSld>
  <p:clrMapOvr>
    <a:masterClrMapping/>
  </p:clrMapOvr>
</p:sld>
</file>

<file path=ppt/theme/theme1.xml><?xml version="1.0" encoding="utf-8"?>
<a:theme xmlns:a="http://schemas.openxmlformats.org/drawingml/2006/main" name="TheStudentsUnion-PPT-Theme">
  <a:themeElements>
    <a:clrScheme name="Custom 1">
      <a:dk1>
        <a:sysClr val="windowText" lastClr="000000"/>
      </a:dk1>
      <a:lt1>
        <a:sysClr val="window" lastClr="FFFFFF"/>
      </a:lt1>
      <a:dk2>
        <a:srgbClr val="44546A"/>
      </a:dk2>
      <a:lt2>
        <a:srgbClr val="E7E6E6"/>
      </a:lt2>
      <a:accent1>
        <a:srgbClr val="E9354A"/>
      </a:accent1>
      <a:accent2>
        <a:srgbClr val="FFE44D"/>
      </a:accent2>
      <a:accent3>
        <a:srgbClr val="F58D17"/>
      </a:accent3>
      <a:accent4>
        <a:srgbClr val="B7DD79"/>
      </a:accent4>
      <a:accent5>
        <a:srgbClr val="009A5B"/>
      </a:accent5>
      <a:accent6>
        <a:srgbClr val="A0D9E0"/>
      </a:accent6>
      <a:hlink>
        <a:srgbClr val="E9354A"/>
      </a:hlink>
      <a:folHlink>
        <a:srgbClr val="954F72"/>
      </a:folHlink>
    </a:clrScheme>
    <a:fontScheme name="Alternate Gothic LT No2">
      <a:majorFont>
        <a:latin typeface="Alternate Gothic LT No2"/>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emplate1" id="{933D8F37-8A6B-41AF-85FD-652AECF45035}" vid="{623E04F6-FA96-49E1-804C-F737D139F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4398</TotalTime>
  <Words>6993</Words>
  <Application>Microsoft Office PowerPoint</Application>
  <PresentationFormat>Widescreen</PresentationFormat>
  <Paragraphs>380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Alternate Gothic LT No2</vt:lpstr>
      <vt:lpstr>Arial</vt:lpstr>
      <vt:lpstr>Calibri</vt:lpstr>
      <vt:lpstr>NewsGoth BT</vt:lpstr>
      <vt:lpstr>Wingdings</vt:lpstr>
      <vt:lpstr>TheStudentsUnion-PPT-Theme</vt:lpstr>
      <vt:lpstr>SOS-UK Skills Survey Findings</vt:lpstr>
      <vt:lpstr>Student Demographics</vt:lpstr>
      <vt:lpstr>Subject of study</vt:lpstr>
      <vt:lpstr>Student Demographics</vt:lpstr>
      <vt:lpstr>Student Demographics</vt:lpstr>
      <vt:lpstr>Choosing where to study</vt:lpstr>
      <vt:lpstr>More details about choosing where to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NUS Skills Survey Findings</dc:title>
  <dc:creator>Bec Rengel</dc:creator>
  <cp:lastModifiedBy>Laura Thomas</cp:lastModifiedBy>
  <cp:revision>150</cp:revision>
  <dcterms:created xsi:type="dcterms:W3CDTF">2021-02-01T16:11:58Z</dcterms:created>
  <dcterms:modified xsi:type="dcterms:W3CDTF">2024-04-16T12:58:39Z</dcterms:modified>
</cp:coreProperties>
</file>