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8" r:id="rId3"/>
    <p:sldId id="259" r:id="rId4"/>
    <p:sldId id="260" r:id="rId5"/>
    <p:sldId id="262" r:id="rId6"/>
    <p:sldId id="263" r:id="rId7"/>
    <p:sldId id="266" r:id="rId8"/>
    <p:sldId id="267" r:id="rId9"/>
    <p:sldId id="269" r:id="rId10"/>
    <p:sldId id="270" r:id="rId11"/>
    <p:sldId id="302" r:id="rId12"/>
    <p:sldId id="303" r:id="rId13"/>
    <p:sldId id="304" r:id="rId14"/>
    <p:sldId id="30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44D"/>
    <a:srgbClr val="E935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94660"/>
  </p:normalViewPr>
  <p:slideViewPr>
    <p:cSldViewPr snapToGrid="0">
      <p:cViewPr varScale="1">
        <p:scale>
          <a:sx n="109" d="100"/>
          <a:sy n="109" d="100"/>
        </p:scale>
        <p:origin x="60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uweacuk-my.sharepoint.com/personal/bec_rengel_uwe_ac_uk/Documents/Sustainability%20Survey%20Data%20+%20Analysi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uweacuk-my.sharepoint.com/personal/bec_rengel_uwe_ac_uk/Documents/Sustainability%20Survey%20Data%20+%20Analysi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NSTA-NAS01.uwe.ac.uk\Faculty\SU\General\Green%20Impact%20(NUS)\2021-2022\Evidence\KN002%20-%20NUS%20Skills%20Survey\2122%20Survey%20Skills%20Data.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Year of Study</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3425403001327257"/>
          <c:y val="0.13224967827938625"/>
          <c:w val="0.83982671515509943"/>
          <c:h val="0.50869020757471706"/>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Analysis!$A$23:$A$28</c:f>
              <c:strCache>
                <c:ptCount val="6"/>
                <c:pt idx="0">
                  <c:v>Undergraduate 1st Year</c:v>
                </c:pt>
                <c:pt idx="1">
                  <c:v>Undergraduate 2nd Year</c:v>
                </c:pt>
                <c:pt idx="2">
                  <c:v>Undergraduate 3rd Year</c:v>
                </c:pt>
                <c:pt idx="3">
                  <c:v>Undergraduate 4th Year</c:v>
                </c:pt>
                <c:pt idx="4">
                  <c:v>Undergraduate 5th or greater</c:v>
                </c:pt>
                <c:pt idx="5">
                  <c:v>Unknown</c:v>
                </c:pt>
              </c:strCache>
            </c:strRef>
          </c:cat>
          <c:val>
            <c:numRef>
              <c:f>Analysis!$C$23:$C$28</c:f>
              <c:numCache>
                <c:formatCode>0%</c:formatCode>
                <c:ptCount val="6"/>
                <c:pt idx="0">
                  <c:v>0.37890000000000001</c:v>
                </c:pt>
                <c:pt idx="1">
                  <c:v>0.29470000000000002</c:v>
                </c:pt>
                <c:pt idx="2">
                  <c:v>0.2737</c:v>
                </c:pt>
                <c:pt idx="3">
                  <c:v>4.7399999999999998E-2</c:v>
                </c:pt>
                <c:pt idx="4">
                  <c:v>5.3E-3</c:v>
                </c:pt>
                <c:pt idx="5">
                  <c:v>0.19854721549636803</c:v>
                </c:pt>
              </c:numCache>
            </c:numRef>
          </c:val>
          <c:extLst>
            <c:ext xmlns:c16="http://schemas.microsoft.com/office/drawing/2014/chart" uri="{C3380CC4-5D6E-409C-BE32-E72D297353CC}">
              <c16:uniqueId val="{00000000-54F7-415D-ADB5-FFB4403C4AA4}"/>
            </c:ext>
          </c:extLst>
        </c:ser>
        <c:dLbls>
          <c:dLblPos val="outEnd"/>
          <c:showLegendKey val="0"/>
          <c:showVal val="1"/>
          <c:showCatName val="0"/>
          <c:showSerName val="0"/>
          <c:showPercent val="0"/>
          <c:showBubbleSize val="0"/>
        </c:dLbls>
        <c:gapWidth val="219"/>
        <c:overlap val="-27"/>
        <c:axId val="1198474703"/>
        <c:axId val="1198475951"/>
      </c:barChart>
      <c:catAx>
        <c:axId val="11984747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98475951"/>
        <c:crosses val="autoZero"/>
        <c:auto val="1"/>
        <c:lblAlgn val="ctr"/>
        <c:lblOffset val="100"/>
        <c:noMultiLvlLbl val="0"/>
      </c:catAx>
      <c:valAx>
        <c:axId val="119847595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9847470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Which, if any, of the following groups, clubs or societies are you part of at UWE?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Analysis!$B$98</c:f>
              <c:strCache>
                <c:ptCount val="1"/>
                <c:pt idx="0">
                  <c:v>percentage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Analysis!$A$99:$A$109</c:f>
              <c:strCache>
                <c:ptCount val="11"/>
                <c:pt idx="0">
                  <c:v>None of these</c:v>
                </c:pt>
                <c:pt idx="1">
                  <c:v>Sports clubs or teams</c:v>
                </c:pt>
                <c:pt idx="2">
                  <c:v>Course related / academic clubs</c:v>
                </c:pt>
                <c:pt idx="3">
                  <c:v>Fun / special interest clubs</c:v>
                </c:pt>
                <c:pt idx="4">
                  <c:v>Volunteering to help the environment</c:v>
                </c:pt>
                <c:pt idx="5">
                  <c:v>Course representative</c:v>
                </c:pt>
                <c:pt idx="6">
                  <c:v>Volunteering to help other people</c:v>
                </c:pt>
                <c:pt idx="7">
                  <c:v>Faith</c:v>
                </c:pt>
                <c:pt idx="8">
                  <c:v>Student media</c:v>
                </c:pt>
                <c:pt idx="9">
                  <c:v>Political</c:v>
                </c:pt>
                <c:pt idx="10">
                  <c:v>Fundraising</c:v>
                </c:pt>
              </c:strCache>
            </c:strRef>
          </c:cat>
          <c:val>
            <c:numRef>
              <c:f>Analysis!$B$99:$B$109</c:f>
              <c:numCache>
                <c:formatCode>General</c:formatCode>
                <c:ptCount val="11"/>
                <c:pt idx="0">
                  <c:v>38</c:v>
                </c:pt>
                <c:pt idx="1">
                  <c:v>25</c:v>
                </c:pt>
                <c:pt idx="2">
                  <c:v>23</c:v>
                </c:pt>
                <c:pt idx="3">
                  <c:v>23</c:v>
                </c:pt>
                <c:pt idx="4">
                  <c:v>10</c:v>
                </c:pt>
                <c:pt idx="5">
                  <c:v>8</c:v>
                </c:pt>
                <c:pt idx="6">
                  <c:v>8</c:v>
                </c:pt>
                <c:pt idx="7">
                  <c:v>4</c:v>
                </c:pt>
                <c:pt idx="8">
                  <c:v>2</c:v>
                </c:pt>
                <c:pt idx="9">
                  <c:v>2</c:v>
                </c:pt>
                <c:pt idx="10">
                  <c:v>2</c:v>
                </c:pt>
              </c:numCache>
            </c:numRef>
          </c:val>
          <c:extLst>
            <c:ext xmlns:c16="http://schemas.microsoft.com/office/drawing/2014/chart" uri="{C3380CC4-5D6E-409C-BE32-E72D297353CC}">
              <c16:uniqueId val="{00000000-A0C8-4B65-9B2A-36CB013A77E6}"/>
            </c:ext>
          </c:extLst>
        </c:ser>
        <c:dLbls>
          <c:dLblPos val="inEnd"/>
          <c:showLegendKey val="0"/>
          <c:showVal val="1"/>
          <c:showCatName val="0"/>
          <c:showSerName val="0"/>
          <c:showPercent val="0"/>
          <c:showBubbleSize val="0"/>
        </c:dLbls>
        <c:gapWidth val="182"/>
        <c:axId val="581708432"/>
        <c:axId val="581705808"/>
      </c:barChart>
      <c:catAx>
        <c:axId val="581708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1705808"/>
        <c:crosses val="autoZero"/>
        <c:auto val="1"/>
        <c:lblAlgn val="ctr"/>
        <c:lblOffset val="100"/>
        <c:noMultiLvlLbl val="0"/>
      </c:catAx>
      <c:valAx>
        <c:axId val="5817058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17084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What motivated you to take part in these clubs, societies, groups?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Analysis!$A$115:$A$127</c:f>
              <c:strCache>
                <c:ptCount val="13"/>
                <c:pt idx="0">
                  <c:v>To meet new people / make friends</c:v>
                </c:pt>
                <c:pt idx="1">
                  <c:v>To have fun</c:v>
                </c:pt>
                <c:pt idx="2">
                  <c:v>To develop skills</c:v>
                </c:pt>
                <c:pt idx="3">
                  <c:v>To gain work experience / develop my CV</c:v>
                </c:pt>
                <c:pt idx="4">
                  <c:v>To enhance learning from my course</c:v>
                </c:pt>
                <c:pt idx="5">
                  <c:v>To keep fit</c:v>
                </c:pt>
                <c:pt idx="6">
                  <c:v>To improve things / help other people</c:v>
                </c:pt>
                <c:pt idx="7">
                  <c:v>I wanted to make a difference</c:v>
                </c:pt>
                <c:pt idx="8">
                  <c:v>To fill spare time</c:v>
                </c:pt>
                <c:pt idx="9">
                  <c:v>To gain an award / certificate / accrediation</c:v>
                </c:pt>
                <c:pt idx="10">
                  <c:v>I believe it’s my duty</c:v>
                </c:pt>
                <c:pt idx="11">
                  <c:v>It’s part of my course</c:v>
                </c:pt>
                <c:pt idx="12">
                  <c:v>Other</c:v>
                </c:pt>
              </c:strCache>
            </c:strRef>
          </c:cat>
          <c:val>
            <c:numRef>
              <c:f>Analysis!$B$115:$B$127</c:f>
              <c:numCache>
                <c:formatCode>General</c:formatCode>
                <c:ptCount val="13"/>
                <c:pt idx="0">
                  <c:v>62</c:v>
                </c:pt>
                <c:pt idx="1">
                  <c:v>56</c:v>
                </c:pt>
                <c:pt idx="2">
                  <c:v>48</c:v>
                </c:pt>
                <c:pt idx="3">
                  <c:v>41</c:v>
                </c:pt>
                <c:pt idx="4">
                  <c:v>32</c:v>
                </c:pt>
                <c:pt idx="5">
                  <c:v>32</c:v>
                </c:pt>
                <c:pt idx="6">
                  <c:v>27</c:v>
                </c:pt>
                <c:pt idx="7">
                  <c:v>19</c:v>
                </c:pt>
                <c:pt idx="8">
                  <c:v>12</c:v>
                </c:pt>
                <c:pt idx="9">
                  <c:v>12</c:v>
                </c:pt>
                <c:pt idx="10">
                  <c:v>5</c:v>
                </c:pt>
                <c:pt idx="11">
                  <c:v>4</c:v>
                </c:pt>
                <c:pt idx="12">
                  <c:v>1</c:v>
                </c:pt>
              </c:numCache>
            </c:numRef>
          </c:val>
          <c:extLst>
            <c:ext xmlns:c16="http://schemas.microsoft.com/office/drawing/2014/chart" uri="{C3380CC4-5D6E-409C-BE32-E72D297353CC}">
              <c16:uniqueId val="{00000000-4BE5-4284-ABF0-932C1EEFAF71}"/>
            </c:ext>
          </c:extLst>
        </c:ser>
        <c:dLbls>
          <c:showLegendKey val="0"/>
          <c:showVal val="0"/>
          <c:showCatName val="0"/>
          <c:showSerName val="0"/>
          <c:showPercent val="0"/>
          <c:showBubbleSize val="0"/>
        </c:dLbls>
        <c:gapWidth val="182"/>
        <c:axId val="590830208"/>
        <c:axId val="590838736"/>
      </c:barChart>
      <c:catAx>
        <c:axId val="5908302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90838736"/>
        <c:crosses val="autoZero"/>
        <c:auto val="1"/>
        <c:lblAlgn val="ctr"/>
        <c:lblOffset val="100"/>
        <c:noMultiLvlLbl val="0"/>
      </c:catAx>
      <c:valAx>
        <c:axId val="5908387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08302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b="1" dirty="0"/>
              <a:t>How important to you individually that you learn these skills, attributes and knowledge</a:t>
            </a:r>
          </a:p>
          <a:p>
            <a:pPr>
              <a:defRPr/>
            </a:pPr>
            <a:r>
              <a:rPr lang="en-GB" b="1" dirty="0"/>
              <a:t>during your time at UWE?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Analysis!$B$145</c:f>
              <c:strCache>
                <c:ptCount val="1"/>
                <c:pt idx="0">
                  <c:v>Very Important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Analysis!$A$146:$A$156</c:f>
              <c:strCache>
                <c:ptCount val="11"/>
                <c:pt idx="0">
                  <c:v>Communicating complex information clearly and effectively to different types of people</c:v>
                </c:pt>
                <c:pt idx="1">
                  <c:v>Planning for the long term, as well as the short term</c:v>
                </c:pt>
                <c:pt idx="2">
                  <c:v>Solving problems by thinking about whole  systems – including different connections and interactions</c:v>
                </c:pt>
                <c:pt idx="3">
                  <c:v>Using resources efficiently to limit the impact on the environment and other people</c:v>
                </c:pt>
                <c:pt idx="4">
                  <c:v>Considering ethical issues linked to your subject</c:v>
                </c:pt>
                <c:pt idx="5">
                  <c:v>Understanding how to create change</c:v>
                </c:pt>
                <c:pt idx="6">
                  <c:v>Understanding how human activity is affecting nature</c:v>
                </c:pt>
                <c:pt idx="7">
                  <c:v>Looking at global problems from the perspective of people from around the world</c:v>
                </c:pt>
                <c:pt idx="8">
                  <c:v>Challenging the way we do things now (like business, politics, education)</c:v>
                </c:pt>
                <c:pt idx="9">
                  <c:v>Looking at a problem using information from different subjects or disciplines</c:v>
                </c:pt>
                <c:pt idx="10">
                  <c:v>The causes of inequality in the world</c:v>
                </c:pt>
              </c:strCache>
            </c:strRef>
          </c:cat>
          <c:val>
            <c:numRef>
              <c:f>Analysis!$B$146:$B$156</c:f>
              <c:numCache>
                <c:formatCode>General</c:formatCode>
                <c:ptCount val="11"/>
                <c:pt idx="0">
                  <c:v>56</c:v>
                </c:pt>
                <c:pt idx="1">
                  <c:v>55</c:v>
                </c:pt>
                <c:pt idx="2">
                  <c:v>54</c:v>
                </c:pt>
                <c:pt idx="3">
                  <c:v>52</c:v>
                </c:pt>
                <c:pt idx="4">
                  <c:v>49</c:v>
                </c:pt>
                <c:pt idx="5">
                  <c:v>47</c:v>
                </c:pt>
                <c:pt idx="6">
                  <c:v>46</c:v>
                </c:pt>
                <c:pt idx="7">
                  <c:v>44</c:v>
                </c:pt>
                <c:pt idx="8">
                  <c:v>42</c:v>
                </c:pt>
                <c:pt idx="9">
                  <c:v>40</c:v>
                </c:pt>
                <c:pt idx="10">
                  <c:v>37</c:v>
                </c:pt>
              </c:numCache>
            </c:numRef>
          </c:val>
          <c:extLst>
            <c:ext xmlns:c16="http://schemas.microsoft.com/office/drawing/2014/chart" uri="{C3380CC4-5D6E-409C-BE32-E72D297353CC}">
              <c16:uniqueId val="{00000000-314B-48A5-ADCA-E67AD389BD82}"/>
            </c:ext>
          </c:extLst>
        </c:ser>
        <c:ser>
          <c:idx val="1"/>
          <c:order val="1"/>
          <c:tx>
            <c:strRef>
              <c:f>Analysis!$C$145</c:f>
              <c:strCache>
                <c:ptCount val="1"/>
                <c:pt idx="0">
                  <c:v>Fairly Important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Analysis!$A$146:$A$156</c:f>
              <c:strCache>
                <c:ptCount val="11"/>
                <c:pt idx="0">
                  <c:v>Communicating complex information clearly and effectively to different types of people</c:v>
                </c:pt>
                <c:pt idx="1">
                  <c:v>Planning for the long term, as well as the short term</c:v>
                </c:pt>
                <c:pt idx="2">
                  <c:v>Solving problems by thinking about whole  systems – including different connections and interactions</c:v>
                </c:pt>
                <c:pt idx="3">
                  <c:v>Using resources efficiently to limit the impact on the environment and other people</c:v>
                </c:pt>
                <c:pt idx="4">
                  <c:v>Considering ethical issues linked to your subject</c:v>
                </c:pt>
                <c:pt idx="5">
                  <c:v>Understanding how to create change</c:v>
                </c:pt>
                <c:pt idx="6">
                  <c:v>Understanding how human activity is affecting nature</c:v>
                </c:pt>
                <c:pt idx="7">
                  <c:v>Looking at global problems from the perspective of people from around the world</c:v>
                </c:pt>
                <c:pt idx="8">
                  <c:v>Challenging the way we do things now (like business, politics, education)</c:v>
                </c:pt>
                <c:pt idx="9">
                  <c:v>Looking at a problem using information from different subjects or disciplines</c:v>
                </c:pt>
                <c:pt idx="10">
                  <c:v>The causes of inequality in the world</c:v>
                </c:pt>
              </c:strCache>
            </c:strRef>
          </c:cat>
          <c:val>
            <c:numRef>
              <c:f>Analysis!$C$146:$C$156</c:f>
              <c:numCache>
                <c:formatCode>General</c:formatCode>
                <c:ptCount val="11"/>
                <c:pt idx="0">
                  <c:v>33</c:v>
                </c:pt>
                <c:pt idx="1">
                  <c:v>36</c:v>
                </c:pt>
                <c:pt idx="2">
                  <c:v>33</c:v>
                </c:pt>
                <c:pt idx="3">
                  <c:v>35</c:v>
                </c:pt>
                <c:pt idx="4">
                  <c:v>37</c:v>
                </c:pt>
                <c:pt idx="5">
                  <c:v>38</c:v>
                </c:pt>
                <c:pt idx="6">
                  <c:v>33</c:v>
                </c:pt>
                <c:pt idx="7">
                  <c:v>38</c:v>
                </c:pt>
                <c:pt idx="8">
                  <c:v>39</c:v>
                </c:pt>
                <c:pt idx="9">
                  <c:v>42</c:v>
                </c:pt>
                <c:pt idx="10">
                  <c:v>35</c:v>
                </c:pt>
              </c:numCache>
            </c:numRef>
          </c:val>
          <c:extLst>
            <c:ext xmlns:c16="http://schemas.microsoft.com/office/drawing/2014/chart" uri="{C3380CC4-5D6E-409C-BE32-E72D297353CC}">
              <c16:uniqueId val="{00000001-314B-48A5-ADCA-E67AD389BD82}"/>
            </c:ext>
          </c:extLst>
        </c:ser>
        <c:ser>
          <c:idx val="2"/>
          <c:order val="2"/>
          <c:tx>
            <c:strRef>
              <c:f>Analysis!$D$145</c:f>
              <c:strCache>
                <c:ptCount val="1"/>
                <c:pt idx="0">
                  <c:v>Neither Important Nor Unimportant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Analysis!$A$146:$A$156</c:f>
              <c:strCache>
                <c:ptCount val="11"/>
                <c:pt idx="0">
                  <c:v>Communicating complex information clearly and effectively to different types of people</c:v>
                </c:pt>
                <c:pt idx="1">
                  <c:v>Planning for the long term, as well as the short term</c:v>
                </c:pt>
                <c:pt idx="2">
                  <c:v>Solving problems by thinking about whole  systems – including different connections and interactions</c:v>
                </c:pt>
                <c:pt idx="3">
                  <c:v>Using resources efficiently to limit the impact on the environment and other people</c:v>
                </c:pt>
                <c:pt idx="4">
                  <c:v>Considering ethical issues linked to your subject</c:v>
                </c:pt>
                <c:pt idx="5">
                  <c:v>Understanding how to create change</c:v>
                </c:pt>
                <c:pt idx="6">
                  <c:v>Understanding how human activity is affecting nature</c:v>
                </c:pt>
                <c:pt idx="7">
                  <c:v>Looking at global problems from the perspective of people from around the world</c:v>
                </c:pt>
                <c:pt idx="8">
                  <c:v>Challenging the way we do things now (like business, politics, education)</c:v>
                </c:pt>
                <c:pt idx="9">
                  <c:v>Looking at a problem using information from different subjects or disciplines</c:v>
                </c:pt>
                <c:pt idx="10">
                  <c:v>The causes of inequality in the world</c:v>
                </c:pt>
              </c:strCache>
            </c:strRef>
          </c:cat>
          <c:val>
            <c:numRef>
              <c:f>Analysis!$D$146:$D$156</c:f>
              <c:numCache>
                <c:formatCode>General</c:formatCode>
                <c:ptCount val="11"/>
                <c:pt idx="0">
                  <c:v>8</c:v>
                </c:pt>
                <c:pt idx="1">
                  <c:v>7</c:v>
                </c:pt>
                <c:pt idx="2">
                  <c:v>8</c:v>
                </c:pt>
                <c:pt idx="3">
                  <c:v>7</c:v>
                </c:pt>
                <c:pt idx="4">
                  <c:v>10</c:v>
                </c:pt>
                <c:pt idx="5">
                  <c:v>11</c:v>
                </c:pt>
                <c:pt idx="6">
                  <c:v>10</c:v>
                </c:pt>
                <c:pt idx="7">
                  <c:v>13</c:v>
                </c:pt>
                <c:pt idx="8">
                  <c:v>13</c:v>
                </c:pt>
                <c:pt idx="9">
                  <c:v>13</c:v>
                </c:pt>
                <c:pt idx="10">
                  <c:v>15</c:v>
                </c:pt>
              </c:numCache>
            </c:numRef>
          </c:val>
          <c:extLst>
            <c:ext xmlns:c16="http://schemas.microsoft.com/office/drawing/2014/chart" uri="{C3380CC4-5D6E-409C-BE32-E72D297353CC}">
              <c16:uniqueId val="{00000002-314B-48A5-ADCA-E67AD389BD82}"/>
            </c:ext>
          </c:extLst>
        </c:ser>
        <c:ser>
          <c:idx val="3"/>
          <c:order val="3"/>
          <c:tx>
            <c:strRef>
              <c:f>Analysis!$E$145</c:f>
              <c:strCache>
                <c:ptCount val="1"/>
                <c:pt idx="0">
                  <c:v>Not very important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Analysis!$A$146:$A$156</c:f>
              <c:strCache>
                <c:ptCount val="11"/>
                <c:pt idx="0">
                  <c:v>Communicating complex information clearly and effectively to different types of people</c:v>
                </c:pt>
                <c:pt idx="1">
                  <c:v>Planning for the long term, as well as the short term</c:v>
                </c:pt>
                <c:pt idx="2">
                  <c:v>Solving problems by thinking about whole  systems – including different connections and interactions</c:v>
                </c:pt>
                <c:pt idx="3">
                  <c:v>Using resources efficiently to limit the impact on the environment and other people</c:v>
                </c:pt>
                <c:pt idx="4">
                  <c:v>Considering ethical issues linked to your subject</c:v>
                </c:pt>
                <c:pt idx="5">
                  <c:v>Understanding how to create change</c:v>
                </c:pt>
                <c:pt idx="6">
                  <c:v>Understanding how human activity is affecting nature</c:v>
                </c:pt>
                <c:pt idx="7">
                  <c:v>Looking at global problems from the perspective of people from around the world</c:v>
                </c:pt>
                <c:pt idx="8">
                  <c:v>Challenging the way we do things now (like business, politics, education)</c:v>
                </c:pt>
                <c:pt idx="9">
                  <c:v>Looking at a problem using information from different subjects or disciplines</c:v>
                </c:pt>
                <c:pt idx="10">
                  <c:v>The causes of inequality in the world</c:v>
                </c:pt>
              </c:strCache>
            </c:strRef>
          </c:cat>
          <c:val>
            <c:numRef>
              <c:f>Analysis!$E$146:$E$156</c:f>
              <c:numCache>
                <c:formatCode>General</c:formatCode>
                <c:ptCount val="11"/>
                <c:pt idx="0">
                  <c:v>1</c:v>
                </c:pt>
                <c:pt idx="1">
                  <c:v>1</c:v>
                </c:pt>
                <c:pt idx="2">
                  <c:v>3</c:v>
                </c:pt>
                <c:pt idx="3">
                  <c:v>3</c:v>
                </c:pt>
                <c:pt idx="4">
                  <c:v>3</c:v>
                </c:pt>
                <c:pt idx="5">
                  <c:v>1</c:v>
                </c:pt>
                <c:pt idx="6">
                  <c:v>5</c:v>
                </c:pt>
                <c:pt idx="7">
                  <c:v>3</c:v>
                </c:pt>
                <c:pt idx="8">
                  <c:v>3</c:v>
                </c:pt>
                <c:pt idx="9">
                  <c:v>3</c:v>
                </c:pt>
                <c:pt idx="10">
                  <c:v>5</c:v>
                </c:pt>
              </c:numCache>
            </c:numRef>
          </c:val>
          <c:extLst>
            <c:ext xmlns:c16="http://schemas.microsoft.com/office/drawing/2014/chart" uri="{C3380CC4-5D6E-409C-BE32-E72D297353CC}">
              <c16:uniqueId val="{00000003-314B-48A5-ADCA-E67AD389BD82}"/>
            </c:ext>
          </c:extLst>
        </c:ser>
        <c:ser>
          <c:idx val="4"/>
          <c:order val="4"/>
          <c:tx>
            <c:strRef>
              <c:f>Analysis!$F$145</c:f>
              <c:strCache>
                <c:ptCount val="1"/>
                <c:pt idx="0">
                  <c:v>Not at all important</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Analysis!$A$146:$A$156</c:f>
              <c:strCache>
                <c:ptCount val="11"/>
                <c:pt idx="0">
                  <c:v>Communicating complex information clearly and effectively to different types of people</c:v>
                </c:pt>
                <c:pt idx="1">
                  <c:v>Planning for the long term, as well as the short term</c:v>
                </c:pt>
                <c:pt idx="2">
                  <c:v>Solving problems by thinking about whole  systems – including different connections and interactions</c:v>
                </c:pt>
                <c:pt idx="3">
                  <c:v>Using resources efficiently to limit the impact on the environment and other people</c:v>
                </c:pt>
                <c:pt idx="4">
                  <c:v>Considering ethical issues linked to your subject</c:v>
                </c:pt>
                <c:pt idx="5">
                  <c:v>Understanding how to create change</c:v>
                </c:pt>
                <c:pt idx="6">
                  <c:v>Understanding how human activity is affecting nature</c:v>
                </c:pt>
                <c:pt idx="7">
                  <c:v>Looking at global problems from the perspective of people from around the world</c:v>
                </c:pt>
                <c:pt idx="8">
                  <c:v>Challenging the way we do things now (like business, politics, education)</c:v>
                </c:pt>
                <c:pt idx="9">
                  <c:v>Looking at a problem using information from different subjects or disciplines</c:v>
                </c:pt>
                <c:pt idx="10">
                  <c:v>The causes of inequality in the world</c:v>
                </c:pt>
              </c:strCache>
            </c:strRef>
          </c:cat>
          <c:val>
            <c:numRef>
              <c:f>Analysis!$F$146:$F$156</c:f>
              <c:numCache>
                <c:formatCode>General</c:formatCode>
                <c:ptCount val="11"/>
                <c:pt idx="0">
                  <c:v>1</c:v>
                </c:pt>
                <c:pt idx="1">
                  <c:v>0</c:v>
                </c:pt>
                <c:pt idx="2">
                  <c:v>1</c:v>
                </c:pt>
                <c:pt idx="3">
                  <c:v>2</c:v>
                </c:pt>
                <c:pt idx="4">
                  <c:v>0</c:v>
                </c:pt>
                <c:pt idx="5">
                  <c:v>1</c:v>
                </c:pt>
                <c:pt idx="6">
                  <c:v>2</c:v>
                </c:pt>
                <c:pt idx="7">
                  <c:v>0</c:v>
                </c:pt>
                <c:pt idx="8">
                  <c:v>1</c:v>
                </c:pt>
                <c:pt idx="9">
                  <c:v>0</c:v>
                </c:pt>
                <c:pt idx="10">
                  <c:v>5</c:v>
                </c:pt>
              </c:numCache>
            </c:numRef>
          </c:val>
          <c:extLst>
            <c:ext xmlns:c16="http://schemas.microsoft.com/office/drawing/2014/chart" uri="{C3380CC4-5D6E-409C-BE32-E72D297353CC}">
              <c16:uniqueId val="{00000004-314B-48A5-ADCA-E67AD389BD82}"/>
            </c:ext>
          </c:extLst>
        </c:ser>
        <c:ser>
          <c:idx val="5"/>
          <c:order val="5"/>
          <c:tx>
            <c:strRef>
              <c:f>Analysis!$G$145</c:f>
              <c:strCache>
                <c:ptCount val="1"/>
                <c:pt idx="0">
                  <c:v>Don't Know</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Analysis!$A$146:$A$156</c:f>
              <c:strCache>
                <c:ptCount val="11"/>
                <c:pt idx="0">
                  <c:v>Communicating complex information clearly and effectively to different types of people</c:v>
                </c:pt>
                <c:pt idx="1">
                  <c:v>Planning for the long term, as well as the short term</c:v>
                </c:pt>
                <c:pt idx="2">
                  <c:v>Solving problems by thinking about whole  systems – including different connections and interactions</c:v>
                </c:pt>
                <c:pt idx="3">
                  <c:v>Using resources efficiently to limit the impact on the environment and other people</c:v>
                </c:pt>
                <c:pt idx="4">
                  <c:v>Considering ethical issues linked to your subject</c:v>
                </c:pt>
                <c:pt idx="5">
                  <c:v>Understanding how to create change</c:v>
                </c:pt>
                <c:pt idx="6">
                  <c:v>Understanding how human activity is affecting nature</c:v>
                </c:pt>
                <c:pt idx="7">
                  <c:v>Looking at global problems from the perspective of people from around the world</c:v>
                </c:pt>
                <c:pt idx="8">
                  <c:v>Challenging the way we do things now (like business, politics, education)</c:v>
                </c:pt>
                <c:pt idx="9">
                  <c:v>Looking at a problem using information from different subjects or disciplines</c:v>
                </c:pt>
                <c:pt idx="10">
                  <c:v>The causes of inequality in the world</c:v>
                </c:pt>
              </c:strCache>
            </c:strRef>
          </c:cat>
          <c:val>
            <c:numRef>
              <c:f>Analysis!$G$146:$G$156</c:f>
              <c:numCache>
                <c:formatCode>General</c:formatCode>
                <c:ptCount val="11"/>
                <c:pt idx="0">
                  <c:v>1</c:v>
                </c:pt>
                <c:pt idx="1">
                  <c:v>1</c:v>
                </c:pt>
                <c:pt idx="2">
                  <c:v>1</c:v>
                </c:pt>
                <c:pt idx="3">
                  <c:v>2</c:v>
                </c:pt>
                <c:pt idx="4">
                  <c:v>1</c:v>
                </c:pt>
                <c:pt idx="5">
                  <c:v>1</c:v>
                </c:pt>
                <c:pt idx="6">
                  <c:v>3</c:v>
                </c:pt>
                <c:pt idx="7">
                  <c:v>1</c:v>
                </c:pt>
                <c:pt idx="8">
                  <c:v>2</c:v>
                </c:pt>
                <c:pt idx="9">
                  <c:v>1</c:v>
                </c:pt>
                <c:pt idx="10">
                  <c:v>2</c:v>
                </c:pt>
              </c:numCache>
            </c:numRef>
          </c:val>
          <c:extLst>
            <c:ext xmlns:c16="http://schemas.microsoft.com/office/drawing/2014/chart" uri="{C3380CC4-5D6E-409C-BE32-E72D297353CC}">
              <c16:uniqueId val="{00000005-314B-48A5-ADCA-E67AD389BD82}"/>
            </c:ext>
          </c:extLst>
        </c:ser>
        <c:dLbls>
          <c:dLblPos val="ctr"/>
          <c:showLegendKey val="0"/>
          <c:showVal val="1"/>
          <c:showCatName val="0"/>
          <c:showSerName val="0"/>
          <c:showPercent val="0"/>
          <c:showBubbleSize val="0"/>
        </c:dLbls>
        <c:gapWidth val="150"/>
        <c:overlap val="100"/>
        <c:axId val="659949448"/>
        <c:axId val="659950432"/>
      </c:barChart>
      <c:catAx>
        <c:axId val="6599494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59950432"/>
        <c:crosses val="autoZero"/>
        <c:auto val="1"/>
        <c:lblAlgn val="ctr"/>
        <c:lblOffset val="100"/>
        <c:noMultiLvlLbl val="0"/>
      </c:catAx>
      <c:valAx>
        <c:axId val="659950432"/>
        <c:scaling>
          <c:orientation val="minMax"/>
          <c:max val="1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9949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GB" b="1"/>
              <a:t>What do you think the most relevant way of including the skills and knowledge needed to help other people and the environment within your own course would be?</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Analysis!$B$159</c:f>
              <c:strCache>
                <c:ptCount val="1"/>
                <c:pt idx="0">
                  <c:v>Extremely Relevant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Analysis!$A$160:$A$165</c:f>
              <c:strCache>
                <c:ptCount val="6"/>
                <c:pt idx="0">
                  <c:v>Offer placements or work experience</c:v>
                </c:pt>
                <c:pt idx="1">
                  <c:v>Link coursework or dissertations to the issues</c:v>
                </c:pt>
                <c:pt idx="2">
                  <c:v>Build the material into the existing content in the course</c:v>
                </c:pt>
                <c:pt idx="3">
                  <c:v>Offer a specific module on the course</c:v>
                </c:pt>
                <c:pt idx="4">
                  <c:v>Run voluntary within the students' union</c:v>
                </c:pt>
                <c:pt idx="5">
                  <c:v>Run voluntary activites within deaprtments</c:v>
                </c:pt>
              </c:strCache>
            </c:strRef>
          </c:cat>
          <c:val>
            <c:numRef>
              <c:f>Analysis!$B$160:$B$165</c:f>
              <c:numCache>
                <c:formatCode>General</c:formatCode>
                <c:ptCount val="6"/>
                <c:pt idx="0">
                  <c:v>55</c:v>
                </c:pt>
                <c:pt idx="1">
                  <c:v>46</c:v>
                </c:pt>
                <c:pt idx="2">
                  <c:v>42</c:v>
                </c:pt>
                <c:pt idx="3">
                  <c:v>28</c:v>
                </c:pt>
                <c:pt idx="4">
                  <c:v>28</c:v>
                </c:pt>
                <c:pt idx="5">
                  <c:v>23</c:v>
                </c:pt>
              </c:numCache>
            </c:numRef>
          </c:val>
          <c:extLst>
            <c:ext xmlns:c16="http://schemas.microsoft.com/office/drawing/2014/chart" uri="{C3380CC4-5D6E-409C-BE32-E72D297353CC}">
              <c16:uniqueId val="{00000000-5F2E-4C24-AB75-1592AD89C059}"/>
            </c:ext>
          </c:extLst>
        </c:ser>
        <c:ser>
          <c:idx val="1"/>
          <c:order val="1"/>
          <c:tx>
            <c:strRef>
              <c:f>Analysis!$C$159</c:f>
              <c:strCache>
                <c:ptCount val="1"/>
                <c:pt idx="0">
                  <c:v>Somewhat Relevant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Analysis!$A$160:$A$165</c:f>
              <c:strCache>
                <c:ptCount val="6"/>
                <c:pt idx="0">
                  <c:v>Offer placements or work experience</c:v>
                </c:pt>
                <c:pt idx="1">
                  <c:v>Link coursework or dissertations to the issues</c:v>
                </c:pt>
                <c:pt idx="2">
                  <c:v>Build the material into the existing content in the course</c:v>
                </c:pt>
                <c:pt idx="3">
                  <c:v>Offer a specific module on the course</c:v>
                </c:pt>
                <c:pt idx="4">
                  <c:v>Run voluntary within the students' union</c:v>
                </c:pt>
                <c:pt idx="5">
                  <c:v>Run voluntary activites within deaprtments</c:v>
                </c:pt>
              </c:strCache>
            </c:strRef>
          </c:cat>
          <c:val>
            <c:numRef>
              <c:f>Analysis!$C$160:$C$165</c:f>
              <c:numCache>
                <c:formatCode>General</c:formatCode>
                <c:ptCount val="6"/>
                <c:pt idx="0">
                  <c:v>29</c:v>
                </c:pt>
                <c:pt idx="1">
                  <c:v>38</c:v>
                </c:pt>
                <c:pt idx="2">
                  <c:v>39</c:v>
                </c:pt>
                <c:pt idx="3">
                  <c:v>47</c:v>
                </c:pt>
                <c:pt idx="4">
                  <c:v>41</c:v>
                </c:pt>
                <c:pt idx="5">
                  <c:v>46</c:v>
                </c:pt>
              </c:numCache>
            </c:numRef>
          </c:val>
          <c:extLst>
            <c:ext xmlns:c16="http://schemas.microsoft.com/office/drawing/2014/chart" uri="{C3380CC4-5D6E-409C-BE32-E72D297353CC}">
              <c16:uniqueId val="{00000001-5F2E-4C24-AB75-1592AD89C059}"/>
            </c:ext>
          </c:extLst>
        </c:ser>
        <c:ser>
          <c:idx val="2"/>
          <c:order val="2"/>
          <c:tx>
            <c:strRef>
              <c:f>Analysis!$D$159</c:f>
              <c:strCache>
                <c:ptCount val="1"/>
                <c:pt idx="0">
                  <c:v>Neither relevant nor irrelevant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Analysis!$A$160:$A$165</c:f>
              <c:strCache>
                <c:ptCount val="6"/>
                <c:pt idx="0">
                  <c:v>Offer placements or work experience</c:v>
                </c:pt>
                <c:pt idx="1">
                  <c:v>Link coursework or dissertations to the issues</c:v>
                </c:pt>
                <c:pt idx="2">
                  <c:v>Build the material into the existing content in the course</c:v>
                </c:pt>
                <c:pt idx="3">
                  <c:v>Offer a specific module on the course</c:v>
                </c:pt>
                <c:pt idx="4">
                  <c:v>Run voluntary within the students' union</c:v>
                </c:pt>
                <c:pt idx="5">
                  <c:v>Run voluntary activites within deaprtments</c:v>
                </c:pt>
              </c:strCache>
            </c:strRef>
          </c:cat>
          <c:val>
            <c:numRef>
              <c:f>Analysis!$D$160:$D$165</c:f>
              <c:numCache>
                <c:formatCode>General</c:formatCode>
                <c:ptCount val="6"/>
                <c:pt idx="0">
                  <c:v>8</c:v>
                </c:pt>
                <c:pt idx="1">
                  <c:v>9</c:v>
                </c:pt>
                <c:pt idx="2">
                  <c:v>7</c:v>
                </c:pt>
                <c:pt idx="3">
                  <c:v>11</c:v>
                </c:pt>
                <c:pt idx="4">
                  <c:v>16</c:v>
                </c:pt>
                <c:pt idx="5">
                  <c:v>15</c:v>
                </c:pt>
              </c:numCache>
            </c:numRef>
          </c:val>
          <c:extLst>
            <c:ext xmlns:c16="http://schemas.microsoft.com/office/drawing/2014/chart" uri="{C3380CC4-5D6E-409C-BE32-E72D297353CC}">
              <c16:uniqueId val="{00000002-5F2E-4C24-AB75-1592AD89C059}"/>
            </c:ext>
          </c:extLst>
        </c:ser>
        <c:ser>
          <c:idx val="3"/>
          <c:order val="3"/>
          <c:tx>
            <c:strRef>
              <c:f>Analysis!$E$159</c:f>
              <c:strCache>
                <c:ptCount val="1"/>
                <c:pt idx="0">
                  <c:v>Somewhat irrelevant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Analysis!$A$160:$A$165</c:f>
              <c:strCache>
                <c:ptCount val="6"/>
                <c:pt idx="0">
                  <c:v>Offer placements or work experience</c:v>
                </c:pt>
                <c:pt idx="1">
                  <c:v>Link coursework or dissertations to the issues</c:v>
                </c:pt>
                <c:pt idx="2">
                  <c:v>Build the material into the existing content in the course</c:v>
                </c:pt>
                <c:pt idx="3">
                  <c:v>Offer a specific module on the course</c:v>
                </c:pt>
                <c:pt idx="4">
                  <c:v>Run voluntary within the students' union</c:v>
                </c:pt>
                <c:pt idx="5">
                  <c:v>Run voluntary activites within deaprtments</c:v>
                </c:pt>
              </c:strCache>
            </c:strRef>
          </c:cat>
          <c:val>
            <c:numRef>
              <c:f>Analysis!$E$160:$E$165</c:f>
              <c:numCache>
                <c:formatCode>General</c:formatCode>
                <c:ptCount val="6"/>
                <c:pt idx="0">
                  <c:v>3</c:v>
                </c:pt>
                <c:pt idx="1">
                  <c:v>5</c:v>
                </c:pt>
                <c:pt idx="2">
                  <c:v>5</c:v>
                </c:pt>
                <c:pt idx="3">
                  <c:v>9</c:v>
                </c:pt>
                <c:pt idx="4">
                  <c:v>9</c:v>
                </c:pt>
                <c:pt idx="5">
                  <c:v>11</c:v>
                </c:pt>
              </c:numCache>
            </c:numRef>
          </c:val>
          <c:extLst>
            <c:ext xmlns:c16="http://schemas.microsoft.com/office/drawing/2014/chart" uri="{C3380CC4-5D6E-409C-BE32-E72D297353CC}">
              <c16:uniqueId val="{00000003-5F2E-4C24-AB75-1592AD89C059}"/>
            </c:ext>
          </c:extLst>
        </c:ser>
        <c:ser>
          <c:idx val="4"/>
          <c:order val="4"/>
          <c:tx>
            <c:strRef>
              <c:f>Analysis!$F$159</c:f>
              <c:strCache>
                <c:ptCount val="1"/>
                <c:pt idx="0">
                  <c:v>Extremely irrelevant</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Analysis!$A$160:$A$165</c:f>
              <c:strCache>
                <c:ptCount val="6"/>
                <c:pt idx="0">
                  <c:v>Offer placements or work experience</c:v>
                </c:pt>
                <c:pt idx="1">
                  <c:v>Link coursework or dissertations to the issues</c:v>
                </c:pt>
                <c:pt idx="2">
                  <c:v>Build the material into the existing content in the course</c:v>
                </c:pt>
                <c:pt idx="3">
                  <c:v>Offer a specific module on the course</c:v>
                </c:pt>
                <c:pt idx="4">
                  <c:v>Run voluntary within the students' union</c:v>
                </c:pt>
                <c:pt idx="5">
                  <c:v>Run voluntary activites within deaprtments</c:v>
                </c:pt>
              </c:strCache>
            </c:strRef>
          </c:cat>
          <c:val>
            <c:numRef>
              <c:f>Analysis!$F$160:$F$165</c:f>
              <c:numCache>
                <c:formatCode>General</c:formatCode>
                <c:ptCount val="6"/>
                <c:pt idx="0">
                  <c:v>3</c:v>
                </c:pt>
                <c:pt idx="1">
                  <c:v>1</c:v>
                </c:pt>
                <c:pt idx="2">
                  <c:v>3</c:v>
                </c:pt>
                <c:pt idx="3">
                  <c:v>1</c:v>
                </c:pt>
                <c:pt idx="4">
                  <c:v>3</c:v>
                </c:pt>
                <c:pt idx="5">
                  <c:v>2</c:v>
                </c:pt>
              </c:numCache>
            </c:numRef>
          </c:val>
          <c:extLst>
            <c:ext xmlns:c16="http://schemas.microsoft.com/office/drawing/2014/chart" uri="{C3380CC4-5D6E-409C-BE32-E72D297353CC}">
              <c16:uniqueId val="{00000004-5F2E-4C24-AB75-1592AD89C059}"/>
            </c:ext>
          </c:extLst>
        </c:ser>
        <c:ser>
          <c:idx val="5"/>
          <c:order val="5"/>
          <c:tx>
            <c:strRef>
              <c:f>Analysis!$G$159</c:f>
              <c:strCache>
                <c:ptCount val="1"/>
                <c:pt idx="0">
                  <c:v>Don't Know</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Analysis!$A$160:$A$165</c:f>
              <c:strCache>
                <c:ptCount val="6"/>
                <c:pt idx="0">
                  <c:v>Offer placements or work experience</c:v>
                </c:pt>
                <c:pt idx="1">
                  <c:v>Link coursework or dissertations to the issues</c:v>
                </c:pt>
                <c:pt idx="2">
                  <c:v>Build the material into the existing content in the course</c:v>
                </c:pt>
                <c:pt idx="3">
                  <c:v>Offer a specific module on the course</c:v>
                </c:pt>
                <c:pt idx="4">
                  <c:v>Run voluntary within the students' union</c:v>
                </c:pt>
                <c:pt idx="5">
                  <c:v>Run voluntary activites within deaprtments</c:v>
                </c:pt>
              </c:strCache>
            </c:strRef>
          </c:cat>
          <c:val>
            <c:numRef>
              <c:f>Analysis!$G$160:$G$165</c:f>
              <c:numCache>
                <c:formatCode>General</c:formatCode>
                <c:ptCount val="6"/>
                <c:pt idx="0">
                  <c:v>1</c:v>
                </c:pt>
                <c:pt idx="1">
                  <c:v>1</c:v>
                </c:pt>
                <c:pt idx="2">
                  <c:v>3</c:v>
                </c:pt>
                <c:pt idx="3">
                  <c:v>3</c:v>
                </c:pt>
                <c:pt idx="4">
                  <c:v>3</c:v>
                </c:pt>
                <c:pt idx="5">
                  <c:v>3</c:v>
                </c:pt>
              </c:numCache>
            </c:numRef>
          </c:val>
          <c:extLst>
            <c:ext xmlns:c16="http://schemas.microsoft.com/office/drawing/2014/chart" uri="{C3380CC4-5D6E-409C-BE32-E72D297353CC}">
              <c16:uniqueId val="{00000005-5F2E-4C24-AB75-1592AD89C059}"/>
            </c:ext>
          </c:extLst>
        </c:ser>
        <c:ser>
          <c:idx val="6"/>
          <c:order val="6"/>
          <c:tx>
            <c:strRef>
              <c:f>Analysis!$H$159</c:f>
              <c:strCache>
                <c:ptCount val="1"/>
              </c:strCache>
            </c:strRef>
          </c:tx>
          <c:spPr>
            <a:solidFill>
              <a:schemeClr val="accent1">
                <a:lumMod val="60000"/>
              </a:schemeClr>
            </a:solidFill>
            <a:ln>
              <a:noFill/>
            </a:ln>
            <a:effectLst/>
          </c:spPr>
          <c:invertIfNegative val="0"/>
          <c:dLbls>
            <c:delete val="1"/>
          </c:dLbls>
          <c:cat>
            <c:strRef>
              <c:f>Analysis!$A$160:$A$165</c:f>
              <c:strCache>
                <c:ptCount val="6"/>
                <c:pt idx="0">
                  <c:v>Offer placements or work experience</c:v>
                </c:pt>
                <c:pt idx="1">
                  <c:v>Link coursework or dissertations to the issues</c:v>
                </c:pt>
                <c:pt idx="2">
                  <c:v>Build the material into the existing content in the course</c:v>
                </c:pt>
                <c:pt idx="3">
                  <c:v>Offer a specific module on the course</c:v>
                </c:pt>
                <c:pt idx="4">
                  <c:v>Run voluntary within the students' union</c:v>
                </c:pt>
                <c:pt idx="5">
                  <c:v>Run voluntary activites within deaprtments</c:v>
                </c:pt>
              </c:strCache>
            </c:strRef>
          </c:cat>
          <c:val>
            <c:numRef>
              <c:f>Analysis!$H$160:$H$165</c:f>
              <c:numCache>
                <c:formatCode>General</c:formatCode>
                <c:ptCount val="6"/>
              </c:numCache>
            </c:numRef>
          </c:val>
          <c:extLst>
            <c:ext xmlns:c16="http://schemas.microsoft.com/office/drawing/2014/chart" uri="{C3380CC4-5D6E-409C-BE32-E72D297353CC}">
              <c16:uniqueId val="{00000006-5F2E-4C24-AB75-1592AD89C059}"/>
            </c:ext>
          </c:extLst>
        </c:ser>
        <c:dLbls>
          <c:dLblPos val="ctr"/>
          <c:showLegendKey val="0"/>
          <c:showVal val="1"/>
          <c:showCatName val="0"/>
          <c:showSerName val="0"/>
          <c:showPercent val="0"/>
          <c:showBubbleSize val="0"/>
        </c:dLbls>
        <c:gapWidth val="150"/>
        <c:overlap val="100"/>
        <c:axId val="810832144"/>
        <c:axId val="810833784"/>
        <c:extLst>
          <c:ext xmlns:c15="http://schemas.microsoft.com/office/drawing/2012/chart" uri="{02D57815-91ED-43cb-92C2-25804820EDAC}">
            <c15:filteredBarSeries>
              <c15:ser>
                <c:idx val="7"/>
                <c:order val="7"/>
                <c:tx>
                  <c:strRef>
                    <c:extLst>
                      <c:ext uri="{02D57815-91ED-43cb-92C2-25804820EDAC}">
                        <c15:formulaRef>
                          <c15:sqref>Analysis!$I$159</c15:sqref>
                        </c15:formulaRef>
                      </c:ext>
                    </c:extLst>
                    <c:strCache>
                      <c:ptCount val="1"/>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Analysis!$A$160:$A$165</c15:sqref>
                        </c15:formulaRef>
                      </c:ext>
                    </c:extLst>
                    <c:strCache>
                      <c:ptCount val="6"/>
                      <c:pt idx="0">
                        <c:v>Offer placements or work experience</c:v>
                      </c:pt>
                      <c:pt idx="1">
                        <c:v>Link coursework or dissertations to the issues</c:v>
                      </c:pt>
                      <c:pt idx="2">
                        <c:v>Build the material into the existing content in the course</c:v>
                      </c:pt>
                      <c:pt idx="3">
                        <c:v>Offer a specific module on the course</c:v>
                      </c:pt>
                      <c:pt idx="4">
                        <c:v>Run voluntary within the students' union</c:v>
                      </c:pt>
                      <c:pt idx="5">
                        <c:v>Run voluntary activites within deaprtments</c:v>
                      </c:pt>
                    </c:strCache>
                  </c:strRef>
                </c:cat>
                <c:val>
                  <c:numRef>
                    <c:extLst>
                      <c:ext uri="{02D57815-91ED-43cb-92C2-25804820EDAC}">
                        <c15:formulaRef>
                          <c15:sqref>Analysis!$I$160:$I$165</c15:sqref>
                        </c15:formulaRef>
                      </c:ext>
                    </c:extLst>
                    <c:numCache>
                      <c:formatCode>General</c:formatCode>
                      <c:ptCount val="6"/>
                    </c:numCache>
                  </c:numRef>
                </c:val>
                <c:extLst>
                  <c:ext xmlns:c16="http://schemas.microsoft.com/office/drawing/2014/chart" uri="{C3380CC4-5D6E-409C-BE32-E72D297353CC}">
                    <c16:uniqueId val="{00000007-5F2E-4C24-AB75-1592AD89C059}"/>
                  </c:ext>
                </c:extLst>
              </c15:ser>
            </c15:filteredBarSeries>
          </c:ext>
        </c:extLst>
      </c:barChart>
      <c:catAx>
        <c:axId val="8108321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10833784"/>
        <c:crosses val="autoZero"/>
        <c:auto val="1"/>
        <c:lblAlgn val="ctr"/>
        <c:lblOffset val="100"/>
        <c:noMultiLvlLbl val="0"/>
      </c:catAx>
      <c:valAx>
        <c:axId val="810833784"/>
        <c:scaling>
          <c:orientation val="minMax"/>
          <c:max val="1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108321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GB" b="1" i="0"/>
              <a:t>Thinking about your future employer, how important, if at all, do you think the following factors will be when considering which jobs to apply for?</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Analysis!$B$173</c:f>
              <c:strCache>
                <c:ptCount val="1"/>
                <c:pt idx="0">
                  <c:v>Very Important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Analysis!$A$174:$A$179</c:f>
              <c:strCache>
                <c:ptCount val="6"/>
                <c:pt idx="0">
                  <c:v>A chance to work in a business / organisation that makes a difference to social and environmental issues    </c:v>
                </c:pt>
                <c:pt idx="1">
                  <c:v>A good starting salary        </c:v>
                </c:pt>
                <c:pt idx="2">
                  <c:v>Opportunities to progress quickly</c:v>
                </c:pt>
                <c:pt idx="3">
                  <c:v>A role that contributes to helping the environment    </c:v>
                </c:pt>
                <c:pt idx="4">
                  <c:v>A role that contributes to development within the local community  </c:v>
                </c:pt>
                <c:pt idx="5">
                  <c:v>A job that matches the skills I have, without additional training    </c:v>
                </c:pt>
              </c:strCache>
            </c:strRef>
          </c:cat>
          <c:val>
            <c:numRef>
              <c:f>Analysis!$B$174:$B$179</c:f>
              <c:numCache>
                <c:formatCode>General</c:formatCode>
                <c:ptCount val="6"/>
                <c:pt idx="0">
                  <c:v>40</c:v>
                </c:pt>
                <c:pt idx="1">
                  <c:v>39</c:v>
                </c:pt>
                <c:pt idx="2">
                  <c:v>37</c:v>
                </c:pt>
                <c:pt idx="3">
                  <c:v>33</c:v>
                </c:pt>
                <c:pt idx="4">
                  <c:v>30</c:v>
                </c:pt>
                <c:pt idx="5">
                  <c:v>25</c:v>
                </c:pt>
              </c:numCache>
            </c:numRef>
          </c:val>
          <c:extLst>
            <c:ext xmlns:c16="http://schemas.microsoft.com/office/drawing/2014/chart" uri="{C3380CC4-5D6E-409C-BE32-E72D297353CC}">
              <c16:uniqueId val="{00000000-52E6-43DD-9745-EFD524208002}"/>
            </c:ext>
          </c:extLst>
        </c:ser>
        <c:ser>
          <c:idx val="1"/>
          <c:order val="1"/>
          <c:tx>
            <c:strRef>
              <c:f>Analysis!$C$173</c:f>
              <c:strCache>
                <c:ptCount val="1"/>
                <c:pt idx="0">
                  <c:v>Fairly Important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Analysis!$A$174:$A$179</c:f>
              <c:strCache>
                <c:ptCount val="6"/>
                <c:pt idx="0">
                  <c:v>A chance to work in a business / organisation that makes a difference to social and environmental issues    </c:v>
                </c:pt>
                <c:pt idx="1">
                  <c:v>A good starting salary        </c:v>
                </c:pt>
                <c:pt idx="2">
                  <c:v>Opportunities to progress quickly</c:v>
                </c:pt>
                <c:pt idx="3">
                  <c:v>A role that contributes to helping the environment    </c:v>
                </c:pt>
                <c:pt idx="4">
                  <c:v>A role that contributes to development within the local community  </c:v>
                </c:pt>
                <c:pt idx="5">
                  <c:v>A job that matches the skills I have, without additional training    </c:v>
                </c:pt>
              </c:strCache>
            </c:strRef>
          </c:cat>
          <c:val>
            <c:numRef>
              <c:f>Analysis!$C$174:$C$179</c:f>
              <c:numCache>
                <c:formatCode>General</c:formatCode>
                <c:ptCount val="6"/>
                <c:pt idx="0">
                  <c:v>35</c:v>
                </c:pt>
                <c:pt idx="1">
                  <c:v>43</c:v>
                </c:pt>
                <c:pt idx="2">
                  <c:v>41</c:v>
                </c:pt>
                <c:pt idx="3">
                  <c:v>36</c:v>
                </c:pt>
                <c:pt idx="4">
                  <c:v>40</c:v>
                </c:pt>
                <c:pt idx="5">
                  <c:v>36</c:v>
                </c:pt>
              </c:numCache>
            </c:numRef>
          </c:val>
          <c:extLst>
            <c:ext xmlns:c16="http://schemas.microsoft.com/office/drawing/2014/chart" uri="{C3380CC4-5D6E-409C-BE32-E72D297353CC}">
              <c16:uniqueId val="{00000001-52E6-43DD-9745-EFD524208002}"/>
            </c:ext>
          </c:extLst>
        </c:ser>
        <c:ser>
          <c:idx val="2"/>
          <c:order val="2"/>
          <c:tx>
            <c:strRef>
              <c:f>Analysis!$D$173</c:f>
              <c:strCache>
                <c:ptCount val="1"/>
                <c:pt idx="0">
                  <c:v>Neither Important Nor Unimportant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Analysis!$A$174:$A$179</c:f>
              <c:strCache>
                <c:ptCount val="6"/>
                <c:pt idx="0">
                  <c:v>A chance to work in a business / organisation that makes a difference to social and environmental issues    </c:v>
                </c:pt>
                <c:pt idx="1">
                  <c:v>A good starting salary        </c:v>
                </c:pt>
                <c:pt idx="2">
                  <c:v>Opportunities to progress quickly</c:v>
                </c:pt>
                <c:pt idx="3">
                  <c:v>A role that contributes to helping the environment    </c:v>
                </c:pt>
                <c:pt idx="4">
                  <c:v>A role that contributes to development within the local community  </c:v>
                </c:pt>
                <c:pt idx="5">
                  <c:v>A job that matches the skills I have, without additional training    </c:v>
                </c:pt>
              </c:strCache>
            </c:strRef>
          </c:cat>
          <c:val>
            <c:numRef>
              <c:f>Analysis!$D$174:$D$179</c:f>
              <c:numCache>
                <c:formatCode>General</c:formatCode>
                <c:ptCount val="6"/>
                <c:pt idx="0">
                  <c:v>12</c:v>
                </c:pt>
                <c:pt idx="1">
                  <c:v>13</c:v>
                </c:pt>
                <c:pt idx="2">
                  <c:v>15</c:v>
                </c:pt>
                <c:pt idx="3">
                  <c:v>20</c:v>
                </c:pt>
                <c:pt idx="4">
                  <c:v>16</c:v>
                </c:pt>
                <c:pt idx="5">
                  <c:v>24</c:v>
                </c:pt>
              </c:numCache>
            </c:numRef>
          </c:val>
          <c:extLst>
            <c:ext xmlns:c16="http://schemas.microsoft.com/office/drawing/2014/chart" uri="{C3380CC4-5D6E-409C-BE32-E72D297353CC}">
              <c16:uniqueId val="{00000002-52E6-43DD-9745-EFD524208002}"/>
            </c:ext>
          </c:extLst>
        </c:ser>
        <c:ser>
          <c:idx val="3"/>
          <c:order val="3"/>
          <c:tx>
            <c:strRef>
              <c:f>Analysis!$E$173</c:f>
              <c:strCache>
                <c:ptCount val="1"/>
                <c:pt idx="0">
                  <c:v>Not very important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Analysis!$A$174:$A$179</c:f>
              <c:strCache>
                <c:ptCount val="6"/>
                <c:pt idx="0">
                  <c:v>A chance to work in a business / organisation that makes a difference to social and environmental issues    </c:v>
                </c:pt>
                <c:pt idx="1">
                  <c:v>A good starting salary        </c:v>
                </c:pt>
                <c:pt idx="2">
                  <c:v>Opportunities to progress quickly</c:v>
                </c:pt>
                <c:pt idx="3">
                  <c:v>A role that contributes to helping the environment    </c:v>
                </c:pt>
                <c:pt idx="4">
                  <c:v>A role that contributes to development within the local community  </c:v>
                </c:pt>
                <c:pt idx="5">
                  <c:v>A job that matches the skills I have, without additional training    </c:v>
                </c:pt>
              </c:strCache>
            </c:strRef>
          </c:cat>
          <c:val>
            <c:numRef>
              <c:f>Analysis!$E$174:$E$179</c:f>
              <c:numCache>
                <c:formatCode>General</c:formatCode>
                <c:ptCount val="6"/>
                <c:pt idx="0">
                  <c:v>6</c:v>
                </c:pt>
                <c:pt idx="1">
                  <c:v>3</c:v>
                </c:pt>
                <c:pt idx="2">
                  <c:v>4</c:v>
                </c:pt>
                <c:pt idx="3">
                  <c:v>5</c:v>
                </c:pt>
                <c:pt idx="4">
                  <c:v>10</c:v>
                </c:pt>
                <c:pt idx="5">
                  <c:v>12</c:v>
                </c:pt>
              </c:numCache>
            </c:numRef>
          </c:val>
          <c:extLst>
            <c:ext xmlns:c16="http://schemas.microsoft.com/office/drawing/2014/chart" uri="{C3380CC4-5D6E-409C-BE32-E72D297353CC}">
              <c16:uniqueId val="{00000003-52E6-43DD-9745-EFD524208002}"/>
            </c:ext>
          </c:extLst>
        </c:ser>
        <c:ser>
          <c:idx val="4"/>
          <c:order val="4"/>
          <c:tx>
            <c:strRef>
              <c:f>Analysis!$F$173</c:f>
              <c:strCache>
                <c:ptCount val="1"/>
                <c:pt idx="0">
                  <c:v>Not at all important</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Analysis!$A$174:$A$179</c:f>
              <c:strCache>
                <c:ptCount val="6"/>
                <c:pt idx="0">
                  <c:v>A chance to work in a business / organisation that makes a difference to social and environmental issues    </c:v>
                </c:pt>
                <c:pt idx="1">
                  <c:v>A good starting salary        </c:v>
                </c:pt>
                <c:pt idx="2">
                  <c:v>Opportunities to progress quickly</c:v>
                </c:pt>
                <c:pt idx="3">
                  <c:v>A role that contributes to helping the environment    </c:v>
                </c:pt>
                <c:pt idx="4">
                  <c:v>A role that contributes to development within the local community  </c:v>
                </c:pt>
                <c:pt idx="5">
                  <c:v>A job that matches the skills I have, without additional training    </c:v>
                </c:pt>
              </c:strCache>
            </c:strRef>
          </c:cat>
          <c:val>
            <c:numRef>
              <c:f>Analysis!$F$174:$F$179</c:f>
              <c:numCache>
                <c:formatCode>General</c:formatCode>
                <c:ptCount val="6"/>
                <c:pt idx="0">
                  <c:v>5</c:v>
                </c:pt>
                <c:pt idx="1">
                  <c:v>0</c:v>
                </c:pt>
                <c:pt idx="2">
                  <c:v>1</c:v>
                </c:pt>
                <c:pt idx="3">
                  <c:v>4</c:v>
                </c:pt>
                <c:pt idx="4">
                  <c:v>3</c:v>
                </c:pt>
                <c:pt idx="5">
                  <c:v>3</c:v>
                </c:pt>
              </c:numCache>
            </c:numRef>
          </c:val>
          <c:extLst>
            <c:ext xmlns:c16="http://schemas.microsoft.com/office/drawing/2014/chart" uri="{C3380CC4-5D6E-409C-BE32-E72D297353CC}">
              <c16:uniqueId val="{00000004-52E6-43DD-9745-EFD524208002}"/>
            </c:ext>
          </c:extLst>
        </c:ser>
        <c:ser>
          <c:idx val="5"/>
          <c:order val="5"/>
          <c:tx>
            <c:strRef>
              <c:f>Analysis!$G$173</c:f>
              <c:strCache>
                <c:ptCount val="1"/>
                <c:pt idx="0">
                  <c:v>Don't Know</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Analysis!$A$174:$A$179</c:f>
              <c:strCache>
                <c:ptCount val="6"/>
                <c:pt idx="0">
                  <c:v>A chance to work in a business / organisation that makes a difference to social and environmental issues    </c:v>
                </c:pt>
                <c:pt idx="1">
                  <c:v>A good starting salary        </c:v>
                </c:pt>
                <c:pt idx="2">
                  <c:v>Opportunities to progress quickly</c:v>
                </c:pt>
                <c:pt idx="3">
                  <c:v>A role that contributes to helping the environment    </c:v>
                </c:pt>
                <c:pt idx="4">
                  <c:v>A role that contributes to development within the local community  </c:v>
                </c:pt>
                <c:pt idx="5">
                  <c:v>A job that matches the skills I have, without additional training    </c:v>
                </c:pt>
              </c:strCache>
            </c:strRef>
          </c:cat>
          <c:val>
            <c:numRef>
              <c:f>Analysis!$G$174:$G$179</c:f>
              <c:numCache>
                <c:formatCode>General</c:formatCode>
                <c:ptCount val="6"/>
                <c:pt idx="0">
                  <c:v>2</c:v>
                </c:pt>
                <c:pt idx="1">
                  <c:v>1</c:v>
                </c:pt>
                <c:pt idx="2">
                  <c:v>1</c:v>
                </c:pt>
                <c:pt idx="3">
                  <c:v>1</c:v>
                </c:pt>
                <c:pt idx="4">
                  <c:v>1</c:v>
                </c:pt>
                <c:pt idx="5">
                  <c:v>1</c:v>
                </c:pt>
              </c:numCache>
            </c:numRef>
          </c:val>
          <c:extLst>
            <c:ext xmlns:c16="http://schemas.microsoft.com/office/drawing/2014/chart" uri="{C3380CC4-5D6E-409C-BE32-E72D297353CC}">
              <c16:uniqueId val="{00000005-52E6-43DD-9745-EFD524208002}"/>
            </c:ext>
          </c:extLst>
        </c:ser>
        <c:dLbls>
          <c:dLblPos val="ctr"/>
          <c:showLegendKey val="0"/>
          <c:showVal val="1"/>
          <c:showCatName val="0"/>
          <c:showSerName val="0"/>
          <c:showPercent val="0"/>
          <c:showBubbleSize val="0"/>
        </c:dLbls>
        <c:gapWidth val="150"/>
        <c:overlap val="100"/>
        <c:axId val="823959792"/>
        <c:axId val="823960120"/>
      </c:barChart>
      <c:catAx>
        <c:axId val="823959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23960120"/>
        <c:crosses val="autoZero"/>
        <c:auto val="1"/>
        <c:lblAlgn val="ctr"/>
        <c:lblOffset val="100"/>
        <c:noMultiLvlLbl val="0"/>
      </c:catAx>
      <c:valAx>
        <c:axId val="823960120"/>
        <c:scaling>
          <c:orientation val="minMax"/>
          <c:max val="1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239597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Which option best describes your course or</a:t>
            </a:r>
            <a:r>
              <a:rPr lang="en-GB" baseline="0"/>
              <a:t> degree?</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7950176644439731"/>
          <c:y val="9.1123839910719082E-2"/>
          <c:w val="0.5947296172108828"/>
          <c:h val="0.82430592493526644"/>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Analysis!$A$43:$A$63</c:f>
              <c:strCache>
                <c:ptCount val="15"/>
                <c:pt idx="0">
                  <c:v>Architecture, building and planning</c:v>
                </c:pt>
                <c:pt idx="1">
                  <c:v>Biological sciences</c:v>
                </c:pt>
                <c:pt idx="2">
                  <c:v>Business and administrative studies</c:v>
                </c:pt>
                <c:pt idx="3">
                  <c:v>Computer sciences</c:v>
                </c:pt>
                <c:pt idx="4">
                  <c:v>Creative arts and design</c:v>
                </c:pt>
                <c:pt idx="5">
                  <c:v>Education</c:v>
                </c:pt>
                <c:pt idx="6">
                  <c:v>Engineering and technology</c:v>
                </c:pt>
                <c:pt idx="7">
                  <c:v>Historical and philosophical studies</c:v>
                </c:pt>
                <c:pt idx="8">
                  <c:v>Humanities</c:v>
                </c:pt>
                <c:pt idx="9">
                  <c:v>Languages, literature and culture</c:v>
                </c:pt>
                <c:pt idx="10">
                  <c:v>Law</c:v>
                </c:pt>
                <c:pt idx="11">
                  <c:v>Medicine, dentistry and related subjects</c:v>
                </c:pt>
                <c:pt idx="12">
                  <c:v>Other</c:v>
                </c:pt>
                <c:pt idx="13">
                  <c:v>Retail and commercial enterprise</c:v>
                </c:pt>
                <c:pt idx="14">
                  <c:v>Veterinary sciences</c:v>
                </c:pt>
              </c:strCache>
              <c:extLst/>
            </c:strRef>
          </c:cat>
          <c:val>
            <c:numRef>
              <c:f>Analysis!$C$43:$C$63</c:f>
              <c:numCache>
                <c:formatCode>0%</c:formatCode>
                <c:ptCount val="15"/>
                <c:pt idx="0">
                  <c:v>2.2599999999999999E-2</c:v>
                </c:pt>
                <c:pt idx="1">
                  <c:v>3.0200000000000001E-2</c:v>
                </c:pt>
                <c:pt idx="2">
                  <c:v>7.5499999999999998E-2</c:v>
                </c:pt>
                <c:pt idx="3">
                  <c:v>1.1299999999999999E-2</c:v>
                </c:pt>
                <c:pt idx="4">
                  <c:v>4.9099999999999998E-2</c:v>
                </c:pt>
                <c:pt idx="5">
                  <c:v>2.64E-2</c:v>
                </c:pt>
                <c:pt idx="6">
                  <c:v>0.51319999999999999</c:v>
                </c:pt>
                <c:pt idx="7">
                  <c:v>7.4999999999999997E-3</c:v>
                </c:pt>
                <c:pt idx="8">
                  <c:v>1.89E-2</c:v>
                </c:pt>
                <c:pt idx="9">
                  <c:v>0</c:v>
                </c:pt>
                <c:pt idx="10">
                  <c:v>1.89E-2</c:v>
                </c:pt>
                <c:pt idx="11">
                  <c:v>7.5499999999999998E-2</c:v>
                </c:pt>
                <c:pt idx="12">
                  <c:v>5.28E-2</c:v>
                </c:pt>
                <c:pt idx="13">
                  <c:v>0</c:v>
                </c:pt>
                <c:pt idx="14">
                  <c:v>0</c:v>
                </c:pt>
              </c:numCache>
              <c:extLst/>
            </c:numRef>
          </c:val>
          <c:extLst>
            <c:ext xmlns:c16="http://schemas.microsoft.com/office/drawing/2014/chart" uri="{C3380CC4-5D6E-409C-BE32-E72D297353CC}">
              <c16:uniqueId val="{00000000-75A3-4A59-9A64-55C60C1FC67A}"/>
            </c:ext>
          </c:extLst>
        </c:ser>
        <c:dLbls>
          <c:dLblPos val="outEnd"/>
          <c:showLegendKey val="0"/>
          <c:showVal val="1"/>
          <c:showCatName val="0"/>
          <c:showSerName val="0"/>
          <c:showPercent val="0"/>
          <c:showBubbleSize val="0"/>
        </c:dLbls>
        <c:gapWidth val="182"/>
        <c:axId val="1199859359"/>
        <c:axId val="1199858111"/>
      </c:barChart>
      <c:catAx>
        <c:axId val="1199859359"/>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99858111"/>
        <c:crosses val="autoZero"/>
        <c:auto val="0"/>
        <c:lblAlgn val="ctr"/>
        <c:lblOffset val="100"/>
        <c:noMultiLvlLbl val="0"/>
      </c:catAx>
      <c:valAx>
        <c:axId val="1199858111"/>
        <c:scaling>
          <c:orientation val="minMax"/>
        </c:scaling>
        <c:delete val="1"/>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119985935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Student</a:t>
            </a:r>
            <a:r>
              <a:rPr lang="en-GB" baseline="0"/>
              <a:t> Citizenship</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1"/>
          <c:showBubbleSize val="0"/>
          <c:showLeaderLines val="0"/>
        </c:dLbls>
        <c:firstSliceAng val="0"/>
      </c:pieChart>
      <c:spPr>
        <a:noFill/>
        <a:ln>
          <a:noFill/>
        </a:ln>
        <a:effectLst/>
      </c:spPr>
    </c:plotArea>
    <c:legend>
      <c:legendPos val="l"/>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Which of these best describes your gender?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solidFill>
              <a:ln w="19050">
                <a:solidFill>
                  <a:schemeClr val="lt1"/>
                </a:solidFill>
              </a:ln>
              <a:effectLst/>
            </c:spPr>
            <c:extLst>
              <c:ext xmlns:c16="http://schemas.microsoft.com/office/drawing/2014/chart" uri="{C3380CC4-5D6E-409C-BE32-E72D297353CC}">
                <c16:uniqueId val="{00000001-2FB9-47C5-B3AD-EA2C386FEDA3}"/>
              </c:ext>
            </c:extLst>
          </c:dPt>
          <c:dPt>
            <c:idx val="1"/>
            <c:bubble3D val="0"/>
            <c:spPr>
              <a:solidFill>
                <a:schemeClr val="accent5"/>
              </a:solidFill>
              <a:ln w="19050">
                <a:solidFill>
                  <a:schemeClr val="lt1"/>
                </a:solidFill>
              </a:ln>
              <a:effectLst/>
            </c:spPr>
            <c:extLst>
              <c:ext xmlns:c16="http://schemas.microsoft.com/office/drawing/2014/chart" uri="{C3380CC4-5D6E-409C-BE32-E72D297353CC}">
                <c16:uniqueId val="{00000003-2FB9-47C5-B3AD-EA2C386FEDA3}"/>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2FB9-47C5-B3AD-EA2C386FEDA3}"/>
              </c:ext>
            </c:extLst>
          </c:dPt>
          <c:dPt>
            <c:idx val="3"/>
            <c:bubble3D val="0"/>
            <c:spPr>
              <a:solidFill>
                <a:schemeClr val="accent6">
                  <a:lumMod val="60000"/>
                </a:schemeClr>
              </a:solidFill>
              <a:ln w="19050">
                <a:solidFill>
                  <a:schemeClr val="lt1"/>
                </a:solidFill>
              </a:ln>
              <a:effectLst/>
            </c:spPr>
            <c:extLst>
              <c:ext xmlns:c16="http://schemas.microsoft.com/office/drawing/2014/chart" uri="{C3380CC4-5D6E-409C-BE32-E72D297353CC}">
                <c16:uniqueId val="{00000007-2FB9-47C5-B3AD-EA2C386FEDA3}"/>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Analysis!$A$232:$A$235</c:f>
              <c:strCache>
                <c:ptCount val="4"/>
                <c:pt idx="0">
                  <c:v>Man</c:v>
                </c:pt>
                <c:pt idx="1">
                  <c:v>Woman</c:v>
                </c:pt>
                <c:pt idx="2">
                  <c:v>In another way</c:v>
                </c:pt>
                <c:pt idx="3">
                  <c:v>Rather not say</c:v>
                </c:pt>
              </c:strCache>
            </c:strRef>
          </c:cat>
          <c:val>
            <c:numRef>
              <c:f>Analysis!$B$232:$B$235</c:f>
              <c:numCache>
                <c:formatCode>General</c:formatCode>
                <c:ptCount val="4"/>
                <c:pt idx="0">
                  <c:v>49</c:v>
                </c:pt>
                <c:pt idx="1">
                  <c:v>47</c:v>
                </c:pt>
                <c:pt idx="2">
                  <c:v>2</c:v>
                </c:pt>
                <c:pt idx="3">
                  <c:v>3</c:v>
                </c:pt>
              </c:numCache>
            </c:numRef>
          </c:val>
          <c:extLst>
            <c:ext xmlns:c16="http://schemas.microsoft.com/office/drawing/2014/chart" uri="{C3380CC4-5D6E-409C-BE32-E72D297353CC}">
              <c16:uniqueId val="{00000008-2FB9-47C5-B3AD-EA2C386FEDA3}"/>
            </c:ext>
          </c:extLst>
        </c:ser>
        <c:dLbls>
          <c:showLegendKey val="0"/>
          <c:showVal val="0"/>
          <c:showCatName val="0"/>
          <c:showSerName val="0"/>
          <c:showPercent val="1"/>
          <c:showBubbleSize val="0"/>
          <c:showLeaderLines val="1"/>
        </c:dLbls>
        <c:firstSliceAng val="0"/>
      </c:pieChart>
      <c:spPr>
        <a:noFill/>
        <a:ln>
          <a:noFill/>
        </a:ln>
        <a:effectLst/>
      </c:spPr>
    </c:plotArea>
    <c:legend>
      <c:legendPos val="l"/>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Student</a:t>
            </a:r>
            <a:r>
              <a:rPr lang="en-GB" baseline="0"/>
              <a:t> Citizenship</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49C-4C31-AB63-34869D71FAF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49C-4C31-AB63-34869D71FAF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49C-4C31-AB63-34869D71FAF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49C-4C31-AB63-34869D71FAF2}"/>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Analysis!$A$240:$A$243</c:f>
              <c:strCache>
                <c:ptCount val="4"/>
                <c:pt idx="0">
                  <c:v>UK student (UK citizen)</c:v>
                </c:pt>
                <c:pt idx="1">
                  <c:v>International student (EU) </c:v>
                </c:pt>
                <c:pt idx="2">
                  <c:v>International student (non-EU) </c:v>
                </c:pt>
                <c:pt idx="3">
                  <c:v>Prefer not to say </c:v>
                </c:pt>
              </c:strCache>
            </c:strRef>
          </c:cat>
          <c:val>
            <c:numRef>
              <c:f>Analysis!$B$240:$B$243</c:f>
              <c:numCache>
                <c:formatCode>General</c:formatCode>
                <c:ptCount val="4"/>
                <c:pt idx="0">
                  <c:v>74</c:v>
                </c:pt>
                <c:pt idx="1">
                  <c:v>9</c:v>
                </c:pt>
                <c:pt idx="2">
                  <c:v>16</c:v>
                </c:pt>
                <c:pt idx="3">
                  <c:v>2</c:v>
                </c:pt>
              </c:numCache>
            </c:numRef>
          </c:val>
          <c:extLst>
            <c:ext xmlns:c16="http://schemas.microsoft.com/office/drawing/2014/chart" uri="{C3380CC4-5D6E-409C-BE32-E72D297353CC}">
              <c16:uniqueId val="{00000008-449C-4C31-AB63-34869D71FAF2}"/>
            </c:ext>
          </c:extLst>
        </c:ser>
        <c:dLbls>
          <c:showLegendKey val="0"/>
          <c:showVal val="0"/>
          <c:showCatName val="0"/>
          <c:showSerName val="0"/>
          <c:showPercent val="1"/>
          <c:showBubbleSize val="0"/>
          <c:showLeaderLines val="1"/>
        </c:dLbls>
        <c:firstSliceAng val="0"/>
      </c:pieChart>
      <c:spPr>
        <a:noFill/>
        <a:ln>
          <a:noFill/>
        </a:ln>
        <a:effectLst/>
      </c:spPr>
    </c:plotArea>
    <c:legend>
      <c:legendPos val="l"/>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Ethnicity</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Analysis!$A$248:$A$258</c:f>
              <c:strCache>
                <c:ptCount val="10"/>
                <c:pt idx="0">
                  <c:v>White - English</c:v>
                </c:pt>
                <c:pt idx="1">
                  <c:v>Other white background</c:v>
                </c:pt>
                <c:pt idx="2">
                  <c:v>Prefer not to say</c:v>
                </c:pt>
                <c:pt idx="3">
                  <c:v>Asian or Asian British - Indian</c:v>
                </c:pt>
                <c:pt idx="4">
                  <c:v>Asian - Chinese</c:v>
                </c:pt>
                <c:pt idx="5">
                  <c:v>Any other Asian Background - British</c:v>
                </c:pt>
                <c:pt idx="6">
                  <c:v>Arab</c:v>
                </c:pt>
                <c:pt idx="7">
                  <c:v>White Welsh</c:v>
                </c:pt>
                <c:pt idx="8">
                  <c:v>Asian Pakistani</c:v>
                </c:pt>
                <c:pt idx="9">
                  <c:v>Mixed</c:v>
                </c:pt>
              </c:strCache>
              <c:extLst/>
            </c:strRef>
          </c:cat>
          <c:val>
            <c:numRef>
              <c:f>Analysis!$C$248:$C$258</c:f>
              <c:numCache>
                <c:formatCode>General</c:formatCode>
                <c:ptCount val="10"/>
                <c:pt idx="0">
                  <c:v>41</c:v>
                </c:pt>
                <c:pt idx="1">
                  <c:v>12</c:v>
                </c:pt>
                <c:pt idx="2">
                  <c:v>5</c:v>
                </c:pt>
                <c:pt idx="3">
                  <c:v>4</c:v>
                </c:pt>
                <c:pt idx="4">
                  <c:v>4</c:v>
                </c:pt>
                <c:pt idx="5">
                  <c:v>3</c:v>
                </c:pt>
                <c:pt idx="6">
                  <c:v>3</c:v>
                </c:pt>
                <c:pt idx="7">
                  <c:v>2</c:v>
                </c:pt>
                <c:pt idx="8">
                  <c:v>2</c:v>
                </c:pt>
                <c:pt idx="9">
                  <c:v>2</c:v>
                </c:pt>
              </c:numCache>
              <c:extLst/>
            </c:numRef>
          </c:val>
          <c:extLst>
            <c:ext xmlns:c16="http://schemas.microsoft.com/office/drawing/2014/chart" uri="{C3380CC4-5D6E-409C-BE32-E72D297353CC}">
              <c16:uniqueId val="{00000000-EC8E-467D-87FD-0617EB8BB9FA}"/>
            </c:ext>
          </c:extLst>
        </c:ser>
        <c:dLbls>
          <c:dLblPos val="outEnd"/>
          <c:showLegendKey val="0"/>
          <c:showVal val="1"/>
          <c:showCatName val="0"/>
          <c:showSerName val="0"/>
          <c:showPercent val="0"/>
          <c:showBubbleSize val="0"/>
        </c:dLbls>
        <c:gapWidth val="150"/>
        <c:axId val="1423343343"/>
        <c:axId val="1423342511"/>
      </c:barChart>
      <c:valAx>
        <c:axId val="1423342511"/>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3343343"/>
        <c:crosses val="autoZero"/>
        <c:crossBetween val="between"/>
      </c:valAx>
      <c:catAx>
        <c:axId val="1423343343"/>
        <c:scaling>
          <c:orientation val="maxMin"/>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3342511"/>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Year of Study</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dLbls>
          <c:dLblPos val="outEnd"/>
          <c:showLegendKey val="0"/>
          <c:showVal val="1"/>
          <c:showCatName val="0"/>
          <c:showSerName val="0"/>
          <c:showPercent val="0"/>
          <c:showBubbleSize val="0"/>
        </c:dLbls>
        <c:gapWidth val="219"/>
        <c:overlap val="-27"/>
        <c:axId val="1198474703"/>
        <c:axId val="1198475951"/>
      </c:barChart>
      <c:catAx>
        <c:axId val="11984747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98475951"/>
        <c:crosses val="autoZero"/>
        <c:auto val="1"/>
        <c:lblAlgn val="ctr"/>
        <c:lblOffset val="100"/>
        <c:noMultiLvlLbl val="0"/>
      </c:catAx>
      <c:valAx>
        <c:axId val="119847595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9847470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600" b="1" dirty="0"/>
              <a:t>How important were the following factors</a:t>
            </a:r>
            <a:r>
              <a:rPr lang="en-GB" sz="1600" b="1" baseline="0" dirty="0"/>
              <a:t> </a:t>
            </a:r>
            <a:r>
              <a:rPr lang="en-GB" sz="1600" b="1" dirty="0"/>
              <a:t>when choosing </a:t>
            </a:r>
            <a:r>
              <a:rPr lang="en-GB" sz="1600" b="1" u="sng" dirty="0"/>
              <a:t>where</a:t>
            </a:r>
            <a:r>
              <a:rPr lang="en-GB" sz="1600" b="1" dirty="0"/>
              <a:t> to apply?</a:t>
            </a:r>
          </a:p>
        </c:rich>
      </c:tx>
      <c:layout>
        <c:manualLayout>
          <c:xMode val="edge"/>
          <c:yMode val="edge"/>
          <c:x val="0.58335329367395106"/>
          <c:y val="6.1141301077258375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Analysis!$B$66</c:f>
              <c:strCache>
                <c:ptCount val="1"/>
                <c:pt idx="0">
                  <c:v>Very Important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Analysis!$A$67:$A$78</c:f>
              <c:strCache>
                <c:ptCount val="12"/>
                <c:pt idx="0">
                  <c:v>Employment prospects after completing the course</c:v>
                </c:pt>
                <c:pt idx="1">
                  <c:v>The teaching methods</c:v>
                </c:pt>
                <c:pt idx="2">
                  <c:v>Reputation of the course</c:v>
                </c:pt>
                <c:pt idx="3">
                  <c:v>The Entry Requirements</c:v>
                </c:pt>
                <c:pt idx="4">
                  <c:v>The reputation of the university </c:v>
                </c:pt>
                <c:pt idx="5">
                  <c:v>Attractiveness of location   </c:v>
                </c:pt>
                <c:pt idx="6">
                  <c:v>How close place of study was to my home </c:v>
                </c:pt>
                <c:pt idx="7">
                  <c:v>How seriously the university / college takes environmental issues</c:v>
                </c:pt>
                <c:pt idx="8">
                  <c:v>The position of the course in league tables</c:v>
                </c:pt>
                <c:pt idx="9">
                  <c:v>How seriously the university takes global development issues</c:v>
                </c:pt>
                <c:pt idx="10">
                  <c:v>The position of the university  in league tables   </c:v>
                </c:pt>
                <c:pt idx="11">
                  <c:v>Nightlife</c:v>
                </c:pt>
              </c:strCache>
            </c:strRef>
          </c:cat>
          <c:val>
            <c:numRef>
              <c:f>Analysis!$B$67:$B$78</c:f>
              <c:numCache>
                <c:formatCode>General</c:formatCode>
                <c:ptCount val="12"/>
                <c:pt idx="0">
                  <c:v>61</c:v>
                </c:pt>
                <c:pt idx="1">
                  <c:v>45</c:v>
                </c:pt>
                <c:pt idx="2">
                  <c:v>39</c:v>
                </c:pt>
                <c:pt idx="3">
                  <c:v>37</c:v>
                </c:pt>
                <c:pt idx="4">
                  <c:v>33</c:v>
                </c:pt>
                <c:pt idx="5">
                  <c:v>33</c:v>
                </c:pt>
                <c:pt idx="6" formatCode="0">
                  <c:v>26</c:v>
                </c:pt>
                <c:pt idx="7">
                  <c:v>25</c:v>
                </c:pt>
                <c:pt idx="8">
                  <c:v>24</c:v>
                </c:pt>
                <c:pt idx="9">
                  <c:v>20</c:v>
                </c:pt>
                <c:pt idx="10">
                  <c:v>18</c:v>
                </c:pt>
                <c:pt idx="11">
                  <c:v>11</c:v>
                </c:pt>
              </c:numCache>
            </c:numRef>
          </c:val>
          <c:extLst>
            <c:ext xmlns:c16="http://schemas.microsoft.com/office/drawing/2014/chart" uri="{C3380CC4-5D6E-409C-BE32-E72D297353CC}">
              <c16:uniqueId val="{00000000-92A7-4DA1-A13B-43AC1DEFD0FD}"/>
            </c:ext>
          </c:extLst>
        </c:ser>
        <c:ser>
          <c:idx val="1"/>
          <c:order val="1"/>
          <c:tx>
            <c:strRef>
              <c:f>Analysis!$C$66</c:f>
              <c:strCache>
                <c:ptCount val="1"/>
                <c:pt idx="0">
                  <c:v>Somewhat Important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Analysis!$A$67:$A$78</c:f>
              <c:strCache>
                <c:ptCount val="12"/>
                <c:pt idx="0">
                  <c:v>Employment prospects after completing the course</c:v>
                </c:pt>
                <c:pt idx="1">
                  <c:v>The teaching methods</c:v>
                </c:pt>
                <c:pt idx="2">
                  <c:v>Reputation of the course</c:v>
                </c:pt>
                <c:pt idx="3">
                  <c:v>The Entry Requirements</c:v>
                </c:pt>
                <c:pt idx="4">
                  <c:v>The reputation of the university </c:v>
                </c:pt>
                <c:pt idx="5">
                  <c:v>Attractiveness of location   </c:v>
                </c:pt>
                <c:pt idx="6">
                  <c:v>How close place of study was to my home </c:v>
                </c:pt>
                <c:pt idx="7">
                  <c:v>How seriously the university / college takes environmental issues</c:v>
                </c:pt>
                <c:pt idx="8">
                  <c:v>The position of the course in league tables</c:v>
                </c:pt>
                <c:pt idx="9">
                  <c:v>How seriously the university takes global development issues</c:v>
                </c:pt>
                <c:pt idx="10">
                  <c:v>The position of the university  in league tables   </c:v>
                </c:pt>
                <c:pt idx="11">
                  <c:v>Nightlife</c:v>
                </c:pt>
              </c:strCache>
            </c:strRef>
          </c:cat>
          <c:val>
            <c:numRef>
              <c:f>Analysis!$C$67:$C$78</c:f>
              <c:numCache>
                <c:formatCode>General</c:formatCode>
                <c:ptCount val="12"/>
                <c:pt idx="0">
                  <c:v>25</c:v>
                </c:pt>
                <c:pt idx="1">
                  <c:v>38</c:v>
                </c:pt>
                <c:pt idx="2">
                  <c:v>44</c:v>
                </c:pt>
                <c:pt idx="3">
                  <c:v>41</c:v>
                </c:pt>
                <c:pt idx="4">
                  <c:v>49</c:v>
                </c:pt>
                <c:pt idx="5">
                  <c:v>44</c:v>
                </c:pt>
                <c:pt idx="6">
                  <c:v>29</c:v>
                </c:pt>
                <c:pt idx="7">
                  <c:v>33</c:v>
                </c:pt>
                <c:pt idx="8">
                  <c:v>38</c:v>
                </c:pt>
                <c:pt idx="9">
                  <c:v>35</c:v>
                </c:pt>
                <c:pt idx="10">
                  <c:v>42</c:v>
                </c:pt>
                <c:pt idx="11">
                  <c:v>29</c:v>
                </c:pt>
              </c:numCache>
            </c:numRef>
          </c:val>
          <c:extLst>
            <c:ext xmlns:c16="http://schemas.microsoft.com/office/drawing/2014/chart" uri="{C3380CC4-5D6E-409C-BE32-E72D297353CC}">
              <c16:uniqueId val="{00000001-92A7-4DA1-A13B-43AC1DEFD0FD}"/>
            </c:ext>
          </c:extLst>
        </c:ser>
        <c:ser>
          <c:idx val="2"/>
          <c:order val="2"/>
          <c:tx>
            <c:strRef>
              <c:f>Analysis!$D$66</c:f>
              <c:strCache>
                <c:ptCount val="1"/>
                <c:pt idx="0">
                  <c:v>Neither Important Nor Unimportant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Analysis!$A$67:$A$78</c:f>
              <c:strCache>
                <c:ptCount val="12"/>
                <c:pt idx="0">
                  <c:v>Employment prospects after completing the course</c:v>
                </c:pt>
                <c:pt idx="1">
                  <c:v>The teaching methods</c:v>
                </c:pt>
                <c:pt idx="2">
                  <c:v>Reputation of the course</c:v>
                </c:pt>
                <c:pt idx="3">
                  <c:v>The Entry Requirements</c:v>
                </c:pt>
                <c:pt idx="4">
                  <c:v>The reputation of the university </c:v>
                </c:pt>
                <c:pt idx="5">
                  <c:v>Attractiveness of location   </c:v>
                </c:pt>
                <c:pt idx="6">
                  <c:v>How close place of study was to my home </c:v>
                </c:pt>
                <c:pt idx="7">
                  <c:v>How seriously the university / college takes environmental issues</c:v>
                </c:pt>
                <c:pt idx="8">
                  <c:v>The position of the course in league tables</c:v>
                </c:pt>
                <c:pt idx="9">
                  <c:v>How seriously the university takes global development issues</c:v>
                </c:pt>
                <c:pt idx="10">
                  <c:v>The position of the university  in league tables   </c:v>
                </c:pt>
                <c:pt idx="11">
                  <c:v>Nightlife</c:v>
                </c:pt>
              </c:strCache>
            </c:strRef>
          </c:cat>
          <c:val>
            <c:numRef>
              <c:f>Analysis!$D$67:$D$78</c:f>
              <c:numCache>
                <c:formatCode>General</c:formatCode>
                <c:ptCount val="12"/>
                <c:pt idx="0">
                  <c:v>8</c:v>
                </c:pt>
                <c:pt idx="1">
                  <c:v>13</c:v>
                </c:pt>
                <c:pt idx="2">
                  <c:v>11</c:v>
                </c:pt>
                <c:pt idx="3">
                  <c:v>15</c:v>
                </c:pt>
                <c:pt idx="4">
                  <c:v>11</c:v>
                </c:pt>
                <c:pt idx="5">
                  <c:v>12</c:v>
                </c:pt>
                <c:pt idx="6">
                  <c:v>16</c:v>
                </c:pt>
                <c:pt idx="7">
                  <c:v>20</c:v>
                </c:pt>
                <c:pt idx="8">
                  <c:v>22</c:v>
                </c:pt>
                <c:pt idx="9">
                  <c:v>25</c:v>
                </c:pt>
                <c:pt idx="10">
                  <c:v>22</c:v>
                </c:pt>
                <c:pt idx="11">
                  <c:v>16</c:v>
                </c:pt>
              </c:numCache>
            </c:numRef>
          </c:val>
          <c:extLst>
            <c:ext xmlns:c16="http://schemas.microsoft.com/office/drawing/2014/chart" uri="{C3380CC4-5D6E-409C-BE32-E72D297353CC}">
              <c16:uniqueId val="{00000002-92A7-4DA1-A13B-43AC1DEFD0FD}"/>
            </c:ext>
          </c:extLst>
        </c:ser>
        <c:ser>
          <c:idx val="3"/>
          <c:order val="3"/>
          <c:tx>
            <c:strRef>
              <c:f>Analysis!$E$66</c:f>
              <c:strCache>
                <c:ptCount val="1"/>
                <c:pt idx="0">
                  <c:v>Somewhat unimportant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Analysis!$A$67:$A$78</c:f>
              <c:strCache>
                <c:ptCount val="12"/>
                <c:pt idx="0">
                  <c:v>Employment prospects after completing the course</c:v>
                </c:pt>
                <c:pt idx="1">
                  <c:v>The teaching methods</c:v>
                </c:pt>
                <c:pt idx="2">
                  <c:v>Reputation of the course</c:v>
                </c:pt>
                <c:pt idx="3">
                  <c:v>The Entry Requirements</c:v>
                </c:pt>
                <c:pt idx="4">
                  <c:v>The reputation of the university </c:v>
                </c:pt>
                <c:pt idx="5">
                  <c:v>Attractiveness of location   </c:v>
                </c:pt>
                <c:pt idx="6">
                  <c:v>How close place of study was to my home </c:v>
                </c:pt>
                <c:pt idx="7">
                  <c:v>How seriously the university / college takes environmental issues</c:v>
                </c:pt>
                <c:pt idx="8">
                  <c:v>The position of the course in league tables</c:v>
                </c:pt>
                <c:pt idx="9">
                  <c:v>How seriously the university takes global development issues</c:v>
                </c:pt>
                <c:pt idx="10">
                  <c:v>The position of the university  in league tables   </c:v>
                </c:pt>
                <c:pt idx="11">
                  <c:v>Nightlife</c:v>
                </c:pt>
              </c:strCache>
            </c:strRef>
          </c:cat>
          <c:val>
            <c:numRef>
              <c:f>Analysis!$E$67:$E$78</c:f>
              <c:numCache>
                <c:formatCode>General</c:formatCode>
                <c:ptCount val="12"/>
                <c:pt idx="0">
                  <c:v>4</c:v>
                </c:pt>
                <c:pt idx="1">
                  <c:v>2</c:v>
                </c:pt>
                <c:pt idx="2">
                  <c:v>3</c:v>
                </c:pt>
                <c:pt idx="3">
                  <c:v>4</c:v>
                </c:pt>
                <c:pt idx="4">
                  <c:v>4</c:v>
                </c:pt>
                <c:pt idx="5">
                  <c:v>6</c:v>
                </c:pt>
                <c:pt idx="6">
                  <c:v>13</c:v>
                </c:pt>
                <c:pt idx="7">
                  <c:v>12</c:v>
                </c:pt>
                <c:pt idx="8">
                  <c:v>8</c:v>
                </c:pt>
                <c:pt idx="9">
                  <c:v>10</c:v>
                </c:pt>
                <c:pt idx="10">
                  <c:v>10</c:v>
                </c:pt>
                <c:pt idx="11">
                  <c:v>12</c:v>
                </c:pt>
              </c:numCache>
            </c:numRef>
          </c:val>
          <c:extLst>
            <c:ext xmlns:c16="http://schemas.microsoft.com/office/drawing/2014/chart" uri="{C3380CC4-5D6E-409C-BE32-E72D297353CC}">
              <c16:uniqueId val="{00000003-92A7-4DA1-A13B-43AC1DEFD0FD}"/>
            </c:ext>
          </c:extLst>
        </c:ser>
        <c:ser>
          <c:idx val="4"/>
          <c:order val="4"/>
          <c:tx>
            <c:strRef>
              <c:f>Analysis!$F$66</c:f>
              <c:strCache>
                <c:ptCount val="1"/>
                <c:pt idx="0">
                  <c:v>Very unimportant</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Analysis!$A$67:$A$78</c:f>
              <c:strCache>
                <c:ptCount val="12"/>
                <c:pt idx="0">
                  <c:v>Employment prospects after completing the course</c:v>
                </c:pt>
                <c:pt idx="1">
                  <c:v>The teaching methods</c:v>
                </c:pt>
                <c:pt idx="2">
                  <c:v>Reputation of the course</c:v>
                </c:pt>
                <c:pt idx="3">
                  <c:v>The Entry Requirements</c:v>
                </c:pt>
                <c:pt idx="4">
                  <c:v>The reputation of the university </c:v>
                </c:pt>
                <c:pt idx="5">
                  <c:v>Attractiveness of location   </c:v>
                </c:pt>
                <c:pt idx="6">
                  <c:v>How close place of study was to my home </c:v>
                </c:pt>
                <c:pt idx="7">
                  <c:v>How seriously the university / college takes environmental issues</c:v>
                </c:pt>
                <c:pt idx="8">
                  <c:v>The position of the course in league tables</c:v>
                </c:pt>
                <c:pt idx="9">
                  <c:v>How seriously the university takes global development issues</c:v>
                </c:pt>
                <c:pt idx="10">
                  <c:v>The position of the university  in league tables   </c:v>
                </c:pt>
                <c:pt idx="11">
                  <c:v>Nightlife</c:v>
                </c:pt>
              </c:strCache>
            </c:strRef>
          </c:cat>
          <c:val>
            <c:numRef>
              <c:f>Analysis!$F$67:$F$78</c:f>
              <c:numCache>
                <c:formatCode>General</c:formatCode>
                <c:ptCount val="12"/>
                <c:pt idx="0">
                  <c:v>2</c:v>
                </c:pt>
                <c:pt idx="1">
                  <c:v>1</c:v>
                </c:pt>
                <c:pt idx="2">
                  <c:v>1</c:v>
                </c:pt>
                <c:pt idx="3">
                  <c:v>3</c:v>
                </c:pt>
                <c:pt idx="4">
                  <c:v>1</c:v>
                </c:pt>
                <c:pt idx="5">
                  <c:v>4</c:v>
                </c:pt>
                <c:pt idx="6">
                  <c:v>14</c:v>
                </c:pt>
                <c:pt idx="7">
                  <c:v>7</c:v>
                </c:pt>
                <c:pt idx="8">
                  <c:v>4</c:v>
                </c:pt>
                <c:pt idx="9">
                  <c:v>6</c:v>
                </c:pt>
                <c:pt idx="10">
                  <c:v>5</c:v>
                </c:pt>
                <c:pt idx="11">
                  <c:v>28</c:v>
                </c:pt>
              </c:numCache>
            </c:numRef>
          </c:val>
          <c:extLst>
            <c:ext xmlns:c16="http://schemas.microsoft.com/office/drawing/2014/chart" uri="{C3380CC4-5D6E-409C-BE32-E72D297353CC}">
              <c16:uniqueId val="{00000004-92A7-4DA1-A13B-43AC1DEFD0FD}"/>
            </c:ext>
          </c:extLst>
        </c:ser>
        <c:ser>
          <c:idx val="5"/>
          <c:order val="5"/>
          <c:tx>
            <c:strRef>
              <c:f>Analysis!$G$66</c:f>
              <c:strCache>
                <c:ptCount val="1"/>
                <c:pt idx="0">
                  <c:v>Don't Know</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Analysis!$A$67:$A$78</c:f>
              <c:strCache>
                <c:ptCount val="12"/>
                <c:pt idx="0">
                  <c:v>Employment prospects after completing the course</c:v>
                </c:pt>
                <c:pt idx="1">
                  <c:v>The teaching methods</c:v>
                </c:pt>
                <c:pt idx="2">
                  <c:v>Reputation of the course</c:v>
                </c:pt>
                <c:pt idx="3">
                  <c:v>The Entry Requirements</c:v>
                </c:pt>
                <c:pt idx="4">
                  <c:v>The reputation of the university </c:v>
                </c:pt>
                <c:pt idx="5">
                  <c:v>Attractiveness of location   </c:v>
                </c:pt>
                <c:pt idx="6">
                  <c:v>How close place of study was to my home </c:v>
                </c:pt>
                <c:pt idx="7">
                  <c:v>How seriously the university / college takes environmental issues</c:v>
                </c:pt>
                <c:pt idx="8">
                  <c:v>The position of the course in league tables</c:v>
                </c:pt>
                <c:pt idx="9">
                  <c:v>How seriously the university takes global development issues</c:v>
                </c:pt>
                <c:pt idx="10">
                  <c:v>The position of the university  in league tables   </c:v>
                </c:pt>
                <c:pt idx="11">
                  <c:v>Nightlife</c:v>
                </c:pt>
              </c:strCache>
            </c:strRef>
          </c:cat>
          <c:val>
            <c:numRef>
              <c:f>Analysis!$G$67:$G$78</c:f>
              <c:numCache>
                <c:formatCode>General</c:formatCode>
                <c:ptCount val="12"/>
                <c:pt idx="0">
                  <c:v>0</c:v>
                </c:pt>
                <c:pt idx="1">
                  <c:v>2</c:v>
                </c:pt>
                <c:pt idx="2">
                  <c:v>0</c:v>
                </c:pt>
                <c:pt idx="3">
                  <c:v>0</c:v>
                </c:pt>
                <c:pt idx="4">
                  <c:v>0</c:v>
                </c:pt>
                <c:pt idx="5">
                  <c:v>0</c:v>
                </c:pt>
                <c:pt idx="6">
                  <c:v>1</c:v>
                </c:pt>
                <c:pt idx="7">
                  <c:v>3</c:v>
                </c:pt>
                <c:pt idx="8">
                  <c:v>3</c:v>
                </c:pt>
                <c:pt idx="9">
                  <c:v>4</c:v>
                </c:pt>
                <c:pt idx="10">
                  <c:v>3</c:v>
                </c:pt>
                <c:pt idx="11">
                  <c:v>2</c:v>
                </c:pt>
              </c:numCache>
            </c:numRef>
          </c:val>
          <c:extLst>
            <c:ext xmlns:c16="http://schemas.microsoft.com/office/drawing/2014/chart" uri="{C3380CC4-5D6E-409C-BE32-E72D297353CC}">
              <c16:uniqueId val="{00000005-92A7-4DA1-A13B-43AC1DEFD0FD}"/>
            </c:ext>
          </c:extLst>
        </c:ser>
        <c:ser>
          <c:idx val="6"/>
          <c:order val="6"/>
          <c:tx>
            <c:strRef>
              <c:f>Analysis!$H$66</c:f>
              <c:strCache>
                <c:ptCount val="1"/>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Analysis!$A$67:$A$78</c:f>
              <c:strCache>
                <c:ptCount val="12"/>
                <c:pt idx="0">
                  <c:v>Employment prospects after completing the course</c:v>
                </c:pt>
                <c:pt idx="1">
                  <c:v>The teaching methods</c:v>
                </c:pt>
                <c:pt idx="2">
                  <c:v>Reputation of the course</c:v>
                </c:pt>
                <c:pt idx="3">
                  <c:v>The Entry Requirements</c:v>
                </c:pt>
                <c:pt idx="4">
                  <c:v>The reputation of the university </c:v>
                </c:pt>
                <c:pt idx="5">
                  <c:v>Attractiveness of location   </c:v>
                </c:pt>
                <c:pt idx="6">
                  <c:v>How close place of study was to my home </c:v>
                </c:pt>
                <c:pt idx="7">
                  <c:v>How seriously the university / college takes environmental issues</c:v>
                </c:pt>
                <c:pt idx="8">
                  <c:v>The position of the course in league tables</c:v>
                </c:pt>
                <c:pt idx="9">
                  <c:v>How seriously the university takes global development issues</c:v>
                </c:pt>
                <c:pt idx="10">
                  <c:v>The position of the university  in league tables   </c:v>
                </c:pt>
                <c:pt idx="11">
                  <c:v>Nightlife</c:v>
                </c:pt>
              </c:strCache>
            </c:strRef>
          </c:cat>
          <c:val>
            <c:numRef>
              <c:f>Analysis!$H$67:$H$78</c:f>
              <c:numCache>
                <c:formatCode>General</c:formatCode>
                <c:ptCount val="12"/>
              </c:numCache>
            </c:numRef>
          </c:val>
          <c:extLst>
            <c:ext xmlns:c16="http://schemas.microsoft.com/office/drawing/2014/chart" uri="{C3380CC4-5D6E-409C-BE32-E72D297353CC}">
              <c16:uniqueId val="{00000006-92A7-4DA1-A13B-43AC1DEFD0FD}"/>
            </c:ext>
          </c:extLst>
        </c:ser>
        <c:dLbls>
          <c:dLblPos val="ctr"/>
          <c:showLegendKey val="0"/>
          <c:showVal val="1"/>
          <c:showCatName val="0"/>
          <c:showSerName val="0"/>
          <c:showPercent val="0"/>
          <c:showBubbleSize val="0"/>
        </c:dLbls>
        <c:gapWidth val="150"/>
        <c:overlap val="100"/>
        <c:axId val="536270376"/>
        <c:axId val="536272016"/>
      </c:barChart>
      <c:catAx>
        <c:axId val="5362703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36272016"/>
        <c:crosses val="autoZero"/>
        <c:auto val="1"/>
        <c:lblAlgn val="ctr"/>
        <c:lblOffset val="100"/>
        <c:noMultiLvlLbl val="0"/>
      </c:catAx>
      <c:valAx>
        <c:axId val="536272016"/>
        <c:scaling>
          <c:orientation val="minMax"/>
          <c:max val="1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36270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a:t>What were the main reasons for taking the course you're currently taking? Top 3.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Analysis!$A$82:$A$93</c:f>
              <c:strCache>
                <c:ptCount val="12"/>
                <c:pt idx="0">
                  <c:v>To gain qualifications</c:v>
                </c:pt>
                <c:pt idx="1">
                  <c:v>To improve my chances of getting a job</c:v>
                </c:pt>
                <c:pt idx="2">
                  <c:v>To learn more about interesting subjects</c:v>
                </c:pt>
                <c:pt idx="3">
                  <c:v>To improve my ability to make a difference to other people</c:v>
                </c:pt>
                <c:pt idx="4">
                  <c:v>It was the natural progression for me</c:v>
                </c:pt>
                <c:pt idx="5">
                  <c:v>To improve my earning potential</c:v>
                </c:pt>
                <c:pt idx="6">
                  <c:v>To challenge myself</c:v>
                </c:pt>
                <c:pt idx="7">
                  <c:v>I have always wanted to</c:v>
                </c:pt>
                <c:pt idx="8">
                  <c:v>For the experience</c:v>
                </c:pt>
                <c:pt idx="9">
                  <c:v>To improve my ability to make a difference to the environment</c:v>
                </c:pt>
                <c:pt idx="10">
                  <c:v>To mix with different types of people</c:v>
                </c:pt>
                <c:pt idx="11">
                  <c:v>Other</c:v>
                </c:pt>
              </c:strCache>
            </c:strRef>
          </c:cat>
          <c:val>
            <c:numRef>
              <c:f>Analysis!$B$82:$B$93</c:f>
              <c:numCache>
                <c:formatCode>General</c:formatCode>
                <c:ptCount val="12"/>
                <c:pt idx="0">
                  <c:v>51</c:v>
                </c:pt>
                <c:pt idx="1">
                  <c:v>40</c:v>
                </c:pt>
                <c:pt idx="2">
                  <c:v>29</c:v>
                </c:pt>
                <c:pt idx="3">
                  <c:v>25</c:v>
                </c:pt>
                <c:pt idx="4">
                  <c:v>21</c:v>
                </c:pt>
                <c:pt idx="5">
                  <c:v>20</c:v>
                </c:pt>
                <c:pt idx="6">
                  <c:v>19</c:v>
                </c:pt>
                <c:pt idx="7">
                  <c:v>17</c:v>
                </c:pt>
                <c:pt idx="8">
                  <c:v>17</c:v>
                </c:pt>
                <c:pt idx="9">
                  <c:v>17</c:v>
                </c:pt>
                <c:pt idx="10">
                  <c:v>8</c:v>
                </c:pt>
                <c:pt idx="11">
                  <c:v>1</c:v>
                </c:pt>
              </c:numCache>
            </c:numRef>
          </c:val>
          <c:extLst>
            <c:ext xmlns:c16="http://schemas.microsoft.com/office/drawing/2014/chart" uri="{C3380CC4-5D6E-409C-BE32-E72D297353CC}">
              <c16:uniqueId val="{00000000-29EA-436E-AEBE-055D34C13BF3}"/>
            </c:ext>
          </c:extLst>
        </c:ser>
        <c:dLbls>
          <c:showLegendKey val="0"/>
          <c:showVal val="0"/>
          <c:showCatName val="0"/>
          <c:showSerName val="0"/>
          <c:showPercent val="0"/>
          <c:showBubbleSize val="0"/>
        </c:dLbls>
        <c:gapWidth val="182"/>
        <c:axId val="590878752"/>
        <c:axId val="590875800"/>
      </c:barChart>
      <c:catAx>
        <c:axId val="5908787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0875800"/>
        <c:crosses val="autoZero"/>
        <c:auto val="1"/>
        <c:lblAlgn val="ctr"/>
        <c:lblOffset val="100"/>
        <c:noMultiLvlLbl val="0"/>
      </c:catAx>
      <c:valAx>
        <c:axId val="59087580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0878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913392-0517-4476-91BA-E0C694D2E1F5}" type="datetimeFigureOut">
              <a:rPr lang="en-GB" smtClean="0"/>
              <a:t>10/05/2023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BDF2F2-CC52-4C3A-93AF-338A4D6080B8}" type="slidenum">
              <a:rPr lang="en-GB" smtClean="0"/>
              <a:t>‹#›</a:t>
            </a:fld>
            <a:endParaRPr lang="en-GB"/>
          </a:p>
        </p:txBody>
      </p:sp>
    </p:spTree>
    <p:extLst>
      <p:ext uri="{BB962C8B-B14F-4D97-AF65-F5344CB8AC3E}">
        <p14:creationId xmlns:p14="http://schemas.microsoft.com/office/powerpoint/2010/main" val="366731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Percentage who believe it’s important</a:t>
            </a:r>
          </a:p>
        </p:txBody>
      </p:sp>
      <p:sp>
        <p:nvSpPr>
          <p:cNvPr id="4" name="Slide Number Placeholder 3"/>
          <p:cNvSpPr>
            <a:spLocks noGrp="1"/>
          </p:cNvSpPr>
          <p:nvPr>
            <p:ph type="sldNum" sz="quarter" idx="5"/>
          </p:nvPr>
        </p:nvSpPr>
        <p:spPr/>
        <p:txBody>
          <a:bodyPr/>
          <a:lstStyle/>
          <a:p>
            <a:fld id="{0FBDF2F2-CC52-4C3A-93AF-338A4D6080B8}" type="slidenum">
              <a:rPr lang="en-GB" smtClean="0"/>
              <a:t>10</a:t>
            </a:fld>
            <a:endParaRPr lang="en-GB"/>
          </a:p>
        </p:txBody>
      </p:sp>
    </p:spTree>
    <p:extLst>
      <p:ext uri="{BB962C8B-B14F-4D97-AF65-F5344CB8AC3E}">
        <p14:creationId xmlns:p14="http://schemas.microsoft.com/office/powerpoint/2010/main" val="140126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Percentage who believe it’s important</a:t>
            </a:r>
          </a:p>
        </p:txBody>
      </p:sp>
      <p:sp>
        <p:nvSpPr>
          <p:cNvPr id="4" name="Slide Number Placeholder 3"/>
          <p:cNvSpPr>
            <a:spLocks noGrp="1"/>
          </p:cNvSpPr>
          <p:nvPr>
            <p:ph type="sldNum" sz="quarter" idx="5"/>
          </p:nvPr>
        </p:nvSpPr>
        <p:spPr/>
        <p:txBody>
          <a:bodyPr/>
          <a:lstStyle/>
          <a:p>
            <a:fld id="{0FBDF2F2-CC52-4C3A-93AF-338A4D6080B8}" type="slidenum">
              <a:rPr lang="en-GB" smtClean="0"/>
              <a:t>12</a:t>
            </a:fld>
            <a:endParaRPr lang="en-GB"/>
          </a:p>
        </p:txBody>
      </p:sp>
    </p:spTree>
    <p:extLst>
      <p:ext uri="{BB962C8B-B14F-4D97-AF65-F5344CB8AC3E}">
        <p14:creationId xmlns:p14="http://schemas.microsoft.com/office/powerpoint/2010/main" val="1519270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Percentage who believe it’s important</a:t>
            </a:r>
          </a:p>
        </p:txBody>
      </p:sp>
      <p:sp>
        <p:nvSpPr>
          <p:cNvPr id="4" name="Slide Number Placeholder 3"/>
          <p:cNvSpPr>
            <a:spLocks noGrp="1"/>
          </p:cNvSpPr>
          <p:nvPr>
            <p:ph type="sldNum" sz="quarter" idx="5"/>
          </p:nvPr>
        </p:nvSpPr>
        <p:spPr/>
        <p:txBody>
          <a:bodyPr/>
          <a:lstStyle/>
          <a:p>
            <a:fld id="{0FBDF2F2-CC52-4C3A-93AF-338A4D6080B8}" type="slidenum">
              <a:rPr lang="en-GB" smtClean="0"/>
              <a:t>13</a:t>
            </a:fld>
            <a:endParaRPr lang="en-GB"/>
          </a:p>
        </p:txBody>
      </p:sp>
    </p:spTree>
    <p:extLst>
      <p:ext uri="{BB962C8B-B14F-4D97-AF65-F5344CB8AC3E}">
        <p14:creationId xmlns:p14="http://schemas.microsoft.com/office/powerpoint/2010/main" val="1515184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Percentage who believe it’s important</a:t>
            </a:r>
          </a:p>
        </p:txBody>
      </p:sp>
      <p:sp>
        <p:nvSpPr>
          <p:cNvPr id="4" name="Slide Number Placeholder 3"/>
          <p:cNvSpPr>
            <a:spLocks noGrp="1"/>
          </p:cNvSpPr>
          <p:nvPr>
            <p:ph type="sldNum" sz="quarter" idx="5"/>
          </p:nvPr>
        </p:nvSpPr>
        <p:spPr/>
        <p:txBody>
          <a:bodyPr/>
          <a:lstStyle/>
          <a:p>
            <a:fld id="{0FBDF2F2-CC52-4C3A-93AF-338A4D6080B8}" type="slidenum">
              <a:rPr lang="en-GB" smtClean="0"/>
              <a:t>14</a:t>
            </a:fld>
            <a:endParaRPr lang="en-GB"/>
          </a:p>
        </p:txBody>
      </p:sp>
    </p:spTree>
    <p:extLst>
      <p:ext uri="{BB962C8B-B14F-4D97-AF65-F5344CB8AC3E}">
        <p14:creationId xmlns:p14="http://schemas.microsoft.com/office/powerpoint/2010/main" val="3239955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lstStyle>
            <a:lvl1pPr algn="ctr">
              <a:defRPr sz="6000" cap="all" baseline="0"/>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atin typeface="NewsGoth BT" panose="020B05030202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5" name="Footer Placeholder 4"/>
          <p:cNvSpPr>
            <a:spLocks noGrp="1"/>
          </p:cNvSpPr>
          <p:nvPr>
            <p:ph type="ftr" sz="quarter" idx="11"/>
          </p:nvPr>
        </p:nvSpPr>
        <p:spPr/>
        <p:txBody>
          <a:bodyPr/>
          <a:lstStyle>
            <a:lvl1pPr>
              <a:defRPr>
                <a:latin typeface="NewsGoth BT" panose="020B0503020203020204" pitchFamily="34" charset="0"/>
              </a:defRPr>
            </a:lvl1pPr>
          </a:lstStyle>
          <a:p>
            <a:endParaRPr lang="en-GB" dirty="0"/>
          </a:p>
        </p:txBody>
      </p:sp>
      <p:sp>
        <p:nvSpPr>
          <p:cNvPr id="6" name="Slide Number Placeholder 5"/>
          <p:cNvSpPr>
            <a:spLocks noGrp="1"/>
          </p:cNvSpPr>
          <p:nvPr>
            <p:ph type="sldNum" sz="quarter" idx="12"/>
          </p:nvPr>
        </p:nvSpPr>
        <p:spPr/>
        <p:txBody>
          <a:bodyPr/>
          <a:lstStyle>
            <a:lvl1pPr>
              <a:defRPr>
                <a:latin typeface="NewsGoth BT" panose="020B0503020203020204" pitchFamily="34" charset="0"/>
              </a:defRPr>
            </a:lvl1pPr>
          </a:lstStyle>
          <a:p>
            <a:fld id="{EC40EAA9-8194-4316-89BA-C868BF006B29}" type="slidenum">
              <a:rPr lang="en-GB" smtClean="0"/>
              <a:pPr/>
              <a:t>‹#›</a:t>
            </a:fld>
            <a:endParaRPr lang="en-GB" dirty="0"/>
          </a:p>
        </p:txBody>
      </p:sp>
    </p:spTree>
    <p:extLst>
      <p:ext uri="{BB962C8B-B14F-4D97-AF65-F5344CB8AC3E}">
        <p14:creationId xmlns:p14="http://schemas.microsoft.com/office/powerpoint/2010/main" val="4043237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all" baseline="0"/>
            </a:lvl1pPr>
          </a:lstStyle>
          <a:p>
            <a:r>
              <a:rPr lang="en-US" dirty="0"/>
              <a:t>CLICK TO EDIT MASTER TITLE STYLE</a:t>
            </a:r>
            <a:endParaRPr lang="en-GB" dirty="0"/>
          </a:p>
        </p:txBody>
      </p:sp>
      <p:sp>
        <p:nvSpPr>
          <p:cNvPr id="3" name="Content Placeholder 2"/>
          <p:cNvSpPr>
            <a:spLocks noGrp="1"/>
          </p:cNvSpPr>
          <p:nvPr>
            <p:ph idx="1"/>
          </p:nvPr>
        </p:nvSpPr>
        <p:spPr>
          <a:xfrm>
            <a:off x="838200" y="1825625"/>
            <a:ext cx="10515600" cy="4351338"/>
          </a:xfrm>
          <a:prstGeom prst="rect">
            <a:avLst/>
          </a:prstGeom>
        </p:spPr>
        <p:txBody>
          <a:bodyPr/>
          <a:lstStyle>
            <a:lvl1pPr marL="228600" indent="-228600">
              <a:buFont typeface="Wingdings" panose="05000000000000000000" pitchFamily="2" charset="2"/>
              <a:buChar char="§"/>
              <a:defRPr>
                <a:latin typeface="NewsGoth BT" panose="020B0503020203020204" pitchFamily="34" charset="0"/>
              </a:defRPr>
            </a:lvl1pPr>
            <a:lvl2pPr marL="685800" indent="-228600">
              <a:buFont typeface="Wingdings" panose="05000000000000000000" pitchFamily="2" charset="2"/>
              <a:buChar char="§"/>
              <a:defRPr>
                <a:latin typeface="NewsGoth BT" panose="020B0503020203020204" pitchFamily="34" charset="0"/>
              </a:defRPr>
            </a:lvl2pPr>
            <a:lvl3pPr marL="1143000" indent="-228600">
              <a:buFont typeface="Wingdings" panose="05000000000000000000" pitchFamily="2" charset="2"/>
              <a:buChar char="§"/>
              <a:defRPr>
                <a:latin typeface="NewsGoth BT" panose="020B0503020203020204" pitchFamily="34" charset="0"/>
              </a:defRPr>
            </a:lvl3pPr>
            <a:lvl4pPr marL="1600200" indent="-228600">
              <a:buFont typeface="Wingdings" panose="05000000000000000000" pitchFamily="2" charset="2"/>
              <a:buChar char="§"/>
              <a:defRPr>
                <a:latin typeface="NewsGoth BT" panose="020B0503020203020204" pitchFamily="34" charset="0"/>
              </a:defRPr>
            </a:lvl4pPr>
            <a:lvl5pPr marL="2057400" indent="-228600">
              <a:buFont typeface="Wingdings" panose="05000000000000000000" pitchFamily="2" charset="2"/>
              <a:buChar char="§"/>
              <a:defRPr>
                <a:latin typeface="NewsGoth BT" panose="020B0503020203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p:txBody>
          <a:bodyPr/>
          <a:lstStyle>
            <a:lvl1pPr>
              <a:defRPr>
                <a:latin typeface="NewsGoth BT" panose="020B0503020203020204" pitchFamily="34" charset="0"/>
              </a:defRPr>
            </a:lvl1pPr>
          </a:lstStyle>
          <a:p>
            <a:endParaRPr lang="en-GB" dirty="0"/>
          </a:p>
        </p:txBody>
      </p:sp>
      <p:sp>
        <p:nvSpPr>
          <p:cNvPr id="6" name="Slide Number Placeholder 5"/>
          <p:cNvSpPr>
            <a:spLocks noGrp="1"/>
          </p:cNvSpPr>
          <p:nvPr>
            <p:ph type="sldNum" sz="quarter" idx="12"/>
          </p:nvPr>
        </p:nvSpPr>
        <p:spPr/>
        <p:txBody>
          <a:bodyPr/>
          <a:lstStyle>
            <a:lvl1pPr>
              <a:defRPr>
                <a:latin typeface="NewsGoth BT" panose="020B0503020203020204" pitchFamily="34" charset="0"/>
              </a:defRPr>
            </a:lvl1pPr>
          </a:lstStyle>
          <a:p>
            <a:fld id="{EC40EAA9-8194-4316-89BA-C868BF006B29}" type="slidenum">
              <a:rPr lang="en-GB" smtClean="0"/>
              <a:pPr/>
              <a:t>‹#›</a:t>
            </a:fld>
            <a:endParaRPr lang="en-GB" dirty="0"/>
          </a:p>
        </p:txBody>
      </p:sp>
    </p:spTree>
    <p:extLst>
      <p:ext uri="{BB962C8B-B14F-4D97-AF65-F5344CB8AC3E}">
        <p14:creationId xmlns:p14="http://schemas.microsoft.com/office/powerpoint/2010/main" val="4237212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1850" y="1709738"/>
            <a:ext cx="10515600" cy="2852737"/>
          </a:xfrm>
        </p:spPr>
        <p:txBody>
          <a:bodyPr anchor="b"/>
          <a:lstStyle>
            <a:lvl1pPr>
              <a:defRPr sz="6000" cap="all" baseline="0"/>
            </a:lvl1pPr>
          </a:lstStyle>
          <a:p>
            <a:r>
              <a:rPr lang="en-US" dirty="0"/>
              <a:t>CLICK TO EDIT MASTER TITLE STYLE</a:t>
            </a:r>
            <a:endParaRPr lang="en-GB" dirty="0"/>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latin typeface="NewsGoth BT" panose="020B05030202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lvl1pPr>
              <a:defRPr>
                <a:latin typeface="NewsGoth BT" panose="020B0503020203020204" pitchFamily="34" charset="0"/>
              </a:defRPr>
            </a:lvl1pPr>
          </a:lstStyle>
          <a:p>
            <a:endParaRPr lang="en-GB" dirty="0"/>
          </a:p>
        </p:txBody>
      </p:sp>
      <p:sp>
        <p:nvSpPr>
          <p:cNvPr id="6" name="Slide Number Placeholder 5"/>
          <p:cNvSpPr>
            <a:spLocks noGrp="1"/>
          </p:cNvSpPr>
          <p:nvPr>
            <p:ph type="sldNum" sz="quarter" idx="12"/>
          </p:nvPr>
        </p:nvSpPr>
        <p:spPr/>
        <p:txBody>
          <a:bodyPr/>
          <a:lstStyle>
            <a:lvl1pPr>
              <a:defRPr>
                <a:latin typeface="NewsGoth BT" panose="020B0503020203020204" pitchFamily="34" charset="0"/>
              </a:defRPr>
            </a:lvl1pPr>
          </a:lstStyle>
          <a:p>
            <a:fld id="{EC40EAA9-8194-4316-89BA-C868BF006B29}" type="slidenum">
              <a:rPr lang="en-GB" smtClean="0"/>
              <a:pPr/>
              <a:t>‹#›</a:t>
            </a:fld>
            <a:endParaRPr lang="en-GB" dirty="0"/>
          </a:p>
        </p:txBody>
      </p:sp>
    </p:spTree>
    <p:extLst>
      <p:ext uri="{BB962C8B-B14F-4D97-AF65-F5344CB8AC3E}">
        <p14:creationId xmlns:p14="http://schemas.microsoft.com/office/powerpoint/2010/main" val="2838612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all" baseline="0"/>
            </a:lvl1pPr>
          </a:lstStyle>
          <a:p>
            <a:r>
              <a:rPr lang="en-US" dirty="0"/>
              <a:t>CLICK TO EDIT MASTER TITLE STYLE</a:t>
            </a:r>
            <a:endParaRPr lang="en-GB" dirty="0"/>
          </a:p>
        </p:txBody>
      </p:sp>
      <p:sp>
        <p:nvSpPr>
          <p:cNvPr id="3" name="Content Placeholder 2"/>
          <p:cNvSpPr>
            <a:spLocks noGrp="1"/>
          </p:cNvSpPr>
          <p:nvPr>
            <p:ph sz="half" idx="1"/>
          </p:nvPr>
        </p:nvSpPr>
        <p:spPr>
          <a:xfrm>
            <a:off x="838200" y="1825625"/>
            <a:ext cx="5181600" cy="4351338"/>
          </a:xfrm>
          <a:prstGeom prst="rect">
            <a:avLst/>
          </a:prstGeom>
        </p:spPr>
        <p:txBody>
          <a:bodyPr/>
          <a:lstStyle>
            <a:lvl1pPr marL="228600" indent="-228600">
              <a:buFont typeface="Wingdings" panose="05000000000000000000" pitchFamily="2" charset="2"/>
              <a:buChar char="§"/>
              <a:defRPr>
                <a:latin typeface="NewsGoth BT" panose="020B0503020203020204" pitchFamily="34" charset="0"/>
              </a:defRPr>
            </a:lvl1pPr>
            <a:lvl2pPr marL="685800" indent="-228600">
              <a:buFont typeface="Wingdings" panose="05000000000000000000" pitchFamily="2" charset="2"/>
              <a:buChar char="§"/>
              <a:defRPr>
                <a:latin typeface="NewsGoth BT" panose="020B0503020203020204" pitchFamily="34" charset="0"/>
              </a:defRPr>
            </a:lvl2pPr>
            <a:lvl3pPr marL="1143000" indent="-228600">
              <a:buFont typeface="Wingdings" panose="05000000000000000000" pitchFamily="2" charset="2"/>
              <a:buChar char="§"/>
              <a:defRPr>
                <a:latin typeface="NewsGoth BT" panose="020B0503020203020204" pitchFamily="34" charset="0"/>
              </a:defRPr>
            </a:lvl3pPr>
            <a:lvl4pPr marL="1600200" indent="-228600">
              <a:buFont typeface="Wingdings" panose="05000000000000000000" pitchFamily="2" charset="2"/>
              <a:buChar char="§"/>
              <a:defRPr>
                <a:latin typeface="NewsGoth BT" panose="020B0503020203020204" pitchFamily="34" charset="0"/>
              </a:defRPr>
            </a:lvl4pPr>
            <a:lvl5pPr marL="2057400" indent="-228600">
              <a:buFont typeface="Wingdings" panose="05000000000000000000" pitchFamily="2" charset="2"/>
              <a:buChar char="§"/>
              <a:defRPr>
                <a:latin typeface="NewsGoth BT" panose="020B0503020203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72200" y="1825625"/>
            <a:ext cx="5181600" cy="4351338"/>
          </a:xfrm>
          <a:prstGeom prst="rect">
            <a:avLst/>
          </a:prstGeom>
        </p:spPr>
        <p:txBody>
          <a:bodyPr/>
          <a:lstStyle>
            <a:lvl1pPr marL="228600" indent="-228600">
              <a:buFont typeface="Wingdings" panose="05000000000000000000" pitchFamily="2" charset="2"/>
              <a:buChar char="§"/>
              <a:defRPr>
                <a:latin typeface="NewsGoth BT" panose="020B0503020203020204" pitchFamily="34" charset="0"/>
              </a:defRPr>
            </a:lvl1pPr>
            <a:lvl2pPr marL="685800" indent="-228600">
              <a:buFont typeface="Wingdings" panose="05000000000000000000" pitchFamily="2" charset="2"/>
              <a:buChar char="§"/>
              <a:defRPr>
                <a:latin typeface="NewsGoth BT" panose="020B0503020203020204" pitchFamily="34" charset="0"/>
              </a:defRPr>
            </a:lvl2pPr>
            <a:lvl3pPr marL="1143000" indent="-228600">
              <a:buFont typeface="Wingdings" panose="05000000000000000000" pitchFamily="2" charset="2"/>
              <a:buChar char="§"/>
              <a:defRPr>
                <a:latin typeface="NewsGoth BT" panose="020B0503020203020204" pitchFamily="34" charset="0"/>
              </a:defRPr>
            </a:lvl3pPr>
            <a:lvl4pPr marL="1600200" indent="-228600">
              <a:buFont typeface="Wingdings" panose="05000000000000000000" pitchFamily="2" charset="2"/>
              <a:buChar char="§"/>
              <a:defRPr>
                <a:latin typeface="NewsGoth BT" panose="020B0503020203020204" pitchFamily="34" charset="0"/>
              </a:defRPr>
            </a:lvl4pPr>
            <a:lvl5pPr marL="2057400" indent="-228600">
              <a:buFont typeface="Wingdings" panose="05000000000000000000" pitchFamily="2" charset="2"/>
              <a:buChar char="§"/>
              <a:defRPr>
                <a:latin typeface="NewsGoth BT" panose="020B0503020203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p:txBody>
          <a:bodyPr/>
          <a:lstStyle>
            <a:lvl1pPr>
              <a:defRPr>
                <a:latin typeface="NewsGoth BT" panose="020B0503020203020204" pitchFamily="34" charset="0"/>
              </a:defRPr>
            </a:lvl1pPr>
          </a:lstStyle>
          <a:p>
            <a:endParaRPr lang="en-GB" dirty="0"/>
          </a:p>
        </p:txBody>
      </p:sp>
      <p:sp>
        <p:nvSpPr>
          <p:cNvPr id="7" name="Slide Number Placeholder 6"/>
          <p:cNvSpPr>
            <a:spLocks noGrp="1"/>
          </p:cNvSpPr>
          <p:nvPr>
            <p:ph type="sldNum" sz="quarter" idx="12"/>
          </p:nvPr>
        </p:nvSpPr>
        <p:spPr/>
        <p:txBody>
          <a:bodyPr/>
          <a:lstStyle>
            <a:lvl1pPr>
              <a:defRPr>
                <a:latin typeface="NewsGoth BT" panose="020B0503020203020204" pitchFamily="34" charset="0"/>
              </a:defRPr>
            </a:lvl1pPr>
          </a:lstStyle>
          <a:p>
            <a:fld id="{EC40EAA9-8194-4316-89BA-C868BF006B29}" type="slidenum">
              <a:rPr lang="en-GB" smtClean="0"/>
              <a:pPr/>
              <a:t>‹#›</a:t>
            </a:fld>
            <a:endParaRPr lang="en-GB" dirty="0"/>
          </a:p>
        </p:txBody>
      </p:sp>
    </p:spTree>
    <p:extLst>
      <p:ext uri="{BB962C8B-B14F-4D97-AF65-F5344CB8AC3E}">
        <p14:creationId xmlns:p14="http://schemas.microsoft.com/office/powerpoint/2010/main" val="3094836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365125"/>
            <a:ext cx="10515600" cy="1325563"/>
          </a:xfrm>
        </p:spPr>
        <p:txBody>
          <a:bodyPr/>
          <a:lstStyle>
            <a:lvl1pPr>
              <a:defRPr cap="all" baseline="0"/>
            </a:lvl1pPr>
          </a:lstStyle>
          <a:p>
            <a:r>
              <a:rPr lang="en-US" dirty="0"/>
              <a:t>CLICK TO EDIT MASTER TITLE STYLE</a:t>
            </a:r>
            <a:endParaRPr lang="en-GB" dirty="0"/>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atin typeface="NewsGoth BT" panose="020B05030202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lvl1pPr marL="228600" indent="-228600">
              <a:buFont typeface="Wingdings" panose="05000000000000000000" pitchFamily="2" charset="2"/>
              <a:buChar char="§"/>
              <a:defRPr>
                <a:latin typeface="NewsGoth BT" panose="020B0503020203020204" pitchFamily="34" charset="0"/>
              </a:defRPr>
            </a:lvl1pPr>
            <a:lvl2pPr marL="685800" indent="-228600">
              <a:buFont typeface="Wingdings" panose="05000000000000000000" pitchFamily="2" charset="2"/>
              <a:buChar char="§"/>
              <a:defRPr>
                <a:latin typeface="NewsGoth BT" panose="020B0503020203020204" pitchFamily="34" charset="0"/>
              </a:defRPr>
            </a:lvl2pPr>
            <a:lvl3pPr marL="1143000" indent="-228600">
              <a:buFont typeface="Wingdings" panose="05000000000000000000" pitchFamily="2" charset="2"/>
              <a:buChar char="§"/>
              <a:defRPr>
                <a:latin typeface="NewsGoth BT" panose="020B0503020203020204" pitchFamily="34" charset="0"/>
              </a:defRPr>
            </a:lvl3pPr>
            <a:lvl4pPr marL="1600200" indent="-228600">
              <a:buFont typeface="Wingdings" panose="05000000000000000000" pitchFamily="2" charset="2"/>
              <a:buChar char="§"/>
              <a:defRPr>
                <a:latin typeface="NewsGoth BT" panose="020B0503020203020204" pitchFamily="34" charset="0"/>
              </a:defRPr>
            </a:lvl4pPr>
            <a:lvl5pPr marL="2057400" indent="-228600">
              <a:buFont typeface="Wingdings" panose="05000000000000000000" pitchFamily="2" charset="2"/>
              <a:buChar char="§"/>
              <a:defRPr>
                <a:latin typeface="NewsGoth BT" panose="020B0503020203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atin typeface="NewsGoth BT" panose="020B05030202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lvl1pPr marL="228600" indent="-228600">
              <a:buFont typeface="Wingdings" panose="05000000000000000000" pitchFamily="2" charset="2"/>
              <a:buChar char="§"/>
              <a:defRPr>
                <a:latin typeface="NewsGoth BT" panose="020B0503020203020204" pitchFamily="34" charset="0"/>
              </a:defRPr>
            </a:lvl1pPr>
            <a:lvl2pPr marL="685800" indent="-228600">
              <a:buFont typeface="Wingdings" panose="05000000000000000000" pitchFamily="2" charset="2"/>
              <a:buChar char="§"/>
              <a:defRPr>
                <a:latin typeface="NewsGoth BT" panose="020B0503020203020204" pitchFamily="34" charset="0"/>
              </a:defRPr>
            </a:lvl2pPr>
            <a:lvl3pPr marL="1143000" indent="-228600">
              <a:buFont typeface="Wingdings" panose="05000000000000000000" pitchFamily="2" charset="2"/>
              <a:buChar char="§"/>
              <a:defRPr>
                <a:latin typeface="NewsGoth BT" panose="020B0503020203020204" pitchFamily="34" charset="0"/>
              </a:defRPr>
            </a:lvl3pPr>
            <a:lvl4pPr marL="1600200" indent="-228600">
              <a:buFont typeface="Wingdings" panose="05000000000000000000" pitchFamily="2" charset="2"/>
              <a:buChar char="§"/>
              <a:defRPr>
                <a:latin typeface="NewsGoth BT" panose="020B0503020203020204" pitchFamily="34" charset="0"/>
              </a:defRPr>
            </a:lvl4pPr>
            <a:lvl5pPr marL="2057400" indent="-228600">
              <a:buFont typeface="Wingdings" panose="05000000000000000000" pitchFamily="2" charset="2"/>
              <a:buChar char="§"/>
              <a:defRPr>
                <a:latin typeface="NewsGoth BT" panose="020B0503020203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Footer Placeholder 7"/>
          <p:cNvSpPr>
            <a:spLocks noGrp="1"/>
          </p:cNvSpPr>
          <p:nvPr>
            <p:ph type="ftr" sz="quarter" idx="11"/>
          </p:nvPr>
        </p:nvSpPr>
        <p:spPr/>
        <p:txBody>
          <a:bodyPr/>
          <a:lstStyle>
            <a:lvl1pPr>
              <a:defRPr>
                <a:latin typeface="NewsGoth BT" panose="020B0503020203020204" pitchFamily="34" charset="0"/>
              </a:defRPr>
            </a:lvl1pPr>
          </a:lstStyle>
          <a:p>
            <a:endParaRPr lang="en-GB" dirty="0"/>
          </a:p>
        </p:txBody>
      </p:sp>
      <p:sp>
        <p:nvSpPr>
          <p:cNvPr id="9" name="Slide Number Placeholder 8"/>
          <p:cNvSpPr>
            <a:spLocks noGrp="1"/>
          </p:cNvSpPr>
          <p:nvPr>
            <p:ph type="sldNum" sz="quarter" idx="12"/>
          </p:nvPr>
        </p:nvSpPr>
        <p:spPr/>
        <p:txBody>
          <a:bodyPr/>
          <a:lstStyle>
            <a:lvl1pPr>
              <a:defRPr>
                <a:latin typeface="NewsGoth BT" panose="020B0503020203020204" pitchFamily="34" charset="0"/>
              </a:defRPr>
            </a:lvl1pPr>
          </a:lstStyle>
          <a:p>
            <a:fld id="{EC40EAA9-8194-4316-89BA-C868BF006B29}" type="slidenum">
              <a:rPr lang="en-GB" smtClean="0"/>
              <a:pPr/>
              <a:t>‹#›</a:t>
            </a:fld>
            <a:endParaRPr lang="en-GB" dirty="0"/>
          </a:p>
        </p:txBody>
      </p:sp>
    </p:spTree>
    <p:extLst>
      <p:ext uri="{BB962C8B-B14F-4D97-AF65-F5344CB8AC3E}">
        <p14:creationId xmlns:p14="http://schemas.microsoft.com/office/powerpoint/2010/main" val="2424814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all" baseline="0"/>
            </a:lvl1pPr>
          </a:lstStyle>
          <a:p>
            <a:r>
              <a:rPr lang="en-US" dirty="0"/>
              <a:t>CLICK TO EDIT MASTER TITLE STYLE</a:t>
            </a:r>
            <a:endParaRPr lang="en-GB" dirty="0"/>
          </a:p>
        </p:txBody>
      </p:sp>
      <p:sp>
        <p:nvSpPr>
          <p:cNvPr id="4" name="Footer Placeholder 3"/>
          <p:cNvSpPr>
            <a:spLocks noGrp="1"/>
          </p:cNvSpPr>
          <p:nvPr>
            <p:ph type="ftr" sz="quarter" idx="11"/>
          </p:nvPr>
        </p:nvSpPr>
        <p:spPr/>
        <p:txBody>
          <a:bodyPr/>
          <a:lstStyle>
            <a:lvl1pPr>
              <a:defRPr>
                <a:latin typeface="NewsGoth BT" panose="020B0503020203020204" pitchFamily="34" charset="0"/>
              </a:defRPr>
            </a:lvl1pPr>
          </a:lstStyle>
          <a:p>
            <a:endParaRPr lang="en-GB" dirty="0"/>
          </a:p>
        </p:txBody>
      </p:sp>
      <p:sp>
        <p:nvSpPr>
          <p:cNvPr id="5" name="Slide Number Placeholder 4"/>
          <p:cNvSpPr>
            <a:spLocks noGrp="1"/>
          </p:cNvSpPr>
          <p:nvPr>
            <p:ph type="sldNum" sz="quarter" idx="12"/>
          </p:nvPr>
        </p:nvSpPr>
        <p:spPr/>
        <p:txBody>
          <a:bodyPr/>
          <a:lstStyle>
            <a:lvl1pPr>
              <a:defRPr>
                <a:latin typeface="NewsGoth BT" panose="020B0503020203020204" pitchFamily="34" charset="0"/>
              </a:defRPr>
            </a:lvl1pPr>
          </a:lstStyle>
          <a:p>
            <a:fld id="{EC40EAA9-8194-4316-89BA-C868BF006B29}" type="slidenum">
              <a:rPr lang="en-GB" smtClean="0"/>
              <a:pPr/>
              <a:t>‹#›</a:t>
            </a:fld>
            <a:endParaRPr lang="en-GB" dirty="0"/>
          </a:p>
        </p:txBody>
      </p:sp>
    </p:spTree>
    <p:extLst>
      <p:ext uri="{BB962C8B-B14F-4D97-AF65-F5344CB8AC3E}">
        <p14:creationId xmlns:p14="http://schemas.microsoft.com/office/powerpoint/2010/main" val="806992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latin typeface="NewsGoth BT" panose="020B0503020203020204" pitchFamily="34" charset="0"/>
              </a:defRPr>
            </a:lvl1pPr>
          </a:lstStyle>
          <a:p>
            <a:endParaRPr lang="en-GB" dirty="0"/>
          </a:p>
        </p:txBody>
      </p:sp>
      <p:sp>
        <p:nvSpPr>
          <p:cNvPr id="4" name="Slide Number Placeholder 3"/>
          <p:cNvSpPr>
            <a:spLocks noGrp="1"/>
          </p:cNvSpPr>
          <p:nvPr>
            <p:ph type="sldNum" sz="quarter" idx="12"/>
          </p:nvPr>
        </p:nvSpPr>
        <p:spPr/>
        <p:txBody>
          <a:bodyPr/>
          <a:lstStyle>
            <a:lvl1pPr>
              <a:defRPr>
                <a:latin typeface="NewsGoth BT" panose="020B0503020203020204" pitchFamily="34" charset="0"/>
              </a:defRPr>
            </a:lvl1pPr>
          </a:lstStyle>
          <a:p>
            <a:fld id="{EC40EAA9-8194-4316-89BA-C868BF006B29}" type="slidenum">
              <a:rPr lang="en-GB" smtClean="0"/>
              <a:pPr/>
              <a:t>‹#›</a:t>
            </a:fld>
            <a:endParaRPr lang="en-GB" dirty="0"/>
          </a:p>
        </p:txBody>
      </p:sp>
    </p:spTree>
    <p:extLst>
      <p:ext uri="{BB962C8B-B14F-4D97-AF65-F5344CB8AC3E}">
        <p14:creationId xmlns:p14="http://schemas.microsoft.com/office/powerpoint/2010/main" val="3358441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normAutofit/>
          </a:bodyPr>
          <a:lstStyle>
            <a:lvl1pPr>
              <a:defRPr sz="2800" cap="all" baseline="0"/>
            </a:lvl1pPr>
          </a:lstStyle>
          <a:p>
            <a:r>
              <a:rPr lang="en-US" dirty="0"/>
              <a:t>CLICK TO EDIT MASTER TITLE STYLE</a:t>
            </a:r>
            <a:endParaRPr lang="en-GB" dirty="0"/>
          </a:p>
        </p:txBody>
      </p:sp>
      <p:sp>
        <p:nvSpPr>
          <p:cNvPr id="3" name="Content Placeholder 2"/>
          <p:cNvSpPr>
            <a:spLocks noGrp="1"/>
          </p:cNvSpPr>
          <p:nvPr>
            <p:ph idx="1"/>
          </p:nvPr>
        </p:nvSpPr>
        <p:spPr>
          <a:xfrm>
            <a:off x="5183188" y="987425"/>
            <a:ext cx="6172200" cy="4873625"/>
          </a:xfrm>
          <a:prstGeom prst="rect">
            <a:avLst/>
          </a:prstGeom>
        </p:spPr>
        <p:txBody>
          <a:bodyPr/>
          <a:lstStyle>
            <a:lvl1pPr marL="228600" indent="-228600">
              <a:buFont typeface="Wingdings" panose="05000000000000000000" pitchFamily="2" charset="2"/>
              <a:buChar char="§"/>
              <a:defRPr sz="3200">
                <a:latin typeface="NewsGoth BT" panose="020B0503020203020204" pitchFamily="34" charset="0"/>
              </a:defRPr>
            </a:lvl1pPr>
            <a:lvl2pPr marL="685800" indent="-228600">
              <a:buFont typeface="Wingdings" panose="05000000000000000000" pitchFamily="2" charset="2"/>
              <a:buChar char="§"/>
              <a:defRPr sz="2800">
                <a:latin typeface="NewsGoth BT" panose="020B0503020203020204" pitchFamily="34" charset="0"/>
              </a:defRPr>
            </a:lvl2pPr>
            <a:lvl3pPr marL="1143000" indent="-228600">
              <a:buFont typeface="Wingdings" panose="05000000000000000000" pitchFamily="2" charset="2"/>
              <a:buChar char="§"/>
              <a:defRPr sz="2400">
                <a:latin typeface="NewsGoth BT" panose="020B0503020203020204" pitchFamily="34" charset="0"/>
              </a:defRPr>
            </a:lvl3pPr>
            <a:lvl4pPr marL="1600200" indent="-228600">
              <a:buFont typeface="Wingdings" panose="05000000000000000000" pitchFamily="2" charset="2"/>
              <a:buChar char="§"/>
              <a:defRPr sz="2000">
                <a:latin typeface="NewsGoth BT" panose="020B0503020203020204" pitchFamily="34" charset="0"/>
              </a:defRPr>
            </a:lvl4pPr>
            <a:lvl5pPr marL="2057400" indent="-228600">
              <a:buFont typeface="Wingdings" panose="05000000000000000000" pitchFamily="2" charset="2"/>
              <a:buChar char="§"/>
              <a:defRPr sz="2000">
                <a:latin typeface="NewsGoth BT" panose="020B0503020203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atin typeface="NewsGoth BT" panose="020B0503020203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lvl1pPr>
              <a:defRPr>
                <a:latin typeface="NewsGoth BT" panose="020B0503020203020204" pitchFamily="34" charset="0"/>
              </a:defRPr>
            </a:lvl1pPr>
          </a:lstStyle>
          <a:p>
            <a:endParaRPr lang="en-GB" dirty="0"/>
          </a:p>
        </p:txBody>
      </p:sp>
      <p:sp>
        <p:nvSpPr>
          <p:cNvPr id="7" name="Slide Number Placeholder 6"/>
          <p:cNvSpPr>
            <a:spLocks noGrp="1"/>
          </p:cNvSpPr>
          <p:nvPr>
            <p:ph type="sldNum" sz="quarter" idx="12"/>
          </p:nvPr>
        </p:nvSpPr>
        <p:spPr/>
        <p:txBody>
          <a:bodyPr/>
          <a:lstStyle>
            <a:lvl1pPr>
              <a:defRPr>
                <a:latin typeface="NewsGoth BT" panose="020B0503020203020204" pitchFamily="34" charset="0"/>
              </a:defRPr>
            </a:lvl1pPr>
          </a:lstStyle>
          <a:p>
            <a:fld id="{EC40EAA9-8194-4316-89BA-C868BF006B29}" type="slidenum">
              <a:rPr lang="en-GB" smtClean="0"/>
              <a:pPr/>
              <a:t>‹#›</a:t>
            </a:fld>
            <a:endParaRPr lang="en-GB" dirty="0"/>
          </a:p>
        </p:txBody>
      </p:sp>
    </p:spTree>
    <p:extLst>
      <p:ext uri="{BB962C8B-B14F-4D97-AF65-F5344CB8AC3E}">
        <p14:creationId xmlns:p14="http://schemas.microsoft.com/office/powerpoint/2010/main" val="3787353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normAutofit/>
          </a:bodyPr>
          <a:lstStyle>
            <a:lvl1pPr>
              <a:defRPr sz="2800" cap="all" baseline="0"/>
            </a:lvl1pPr>
          </a:lstStyle>
          <a:p>
            <a:r>
              <a:rPr lang="en-US" dirty="0"/>
              <a:t>CLICK TO EDIT MASTER TITLE STYLE</a:t>
            </a:r>
            <a:endParaRPr lang="en-GB" dirty="0"/>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atin typeface="NewsGoth BT" panose="020B0503020203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atin typeface="NewsGoth BT" panose="020B0503020203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lvl1pPr>
              <a:defRPr>
                <a:latin typeface="NewsGoth BT" panose="020B0503020203020204" pitchFamily="34" charset="0"/>
              </a:defRPr>
            </a:lvl1pPr>
          </a:lstStyle>
          <a:p>
            <a:endParaRPr lang="en-GB" dirty="0"/>
          </a:p>
        </p:txBody>
      </p:sp>
      <p:sp>
        <p:nvSpPr>
          <p:cNvPr id="7" name="Slide Number Placeholder 6"/>
          <p:cNvSpPr>
            <a:spLocks noGrp="1"/>
          </p:cNvSpPr>
          <p:nvPr>
            <p:ph type="sldNum" sz="quarter" idx="12"/>
          </p:nvPr>
        </p:nvSpPr>
        <p:spPr/>
        <p:txBody>
          <a:bodyPr/>
          <a:lstStyle>
            <a:lvl1pPr>
              <a:defRPr>
                <a:latin typeface="NewsGoth BT" panose="020B0503020203020204" pitchFamily="34" charset="0"/>
              </a:defRPr>
            </a:lvl1pPr>
          </a:lstStyle>
          <a:p>
            <a:fld id="{EC40EAA9-8194-4316-89BA-C868BF006B29}" type="slidenum">
              <a:rPr lang="en-GB" smtClean="0"/>
              <a:pPr/>
              <a:t>‹#›</a:t>
            </a:fld>
            <a:endParaRPr lang="en-GB" dirty="0"/>
          </a:p>
        </p:txBody>
      </p:sp>
    </p:spTree>
    <p:extLst>
      <p:ext uri="{BB962C8B-B14F-4D97-AF65-F5344CB8AC3E}">
        <p14:creationId xmlns:p14="http://schemas.microsoft.com/office/powerpoint/2010/main" val="2860087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F56354A9-02C5-4C38-8B6B-EA69A3155F6C}" type="datetimeFigureOut">
              <a:rPr lang="en-GB" smtClean="0"/>
              <a:pPr/>
              <a:t>10/05/2023</a:t>
            </a:fld>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40EAA9-8194-4316-89BA-C868BF006B29}" type="slidenum">
              <a:rPr lang="en-GB" smtClean="0"/>
              <a:t>‹#›</a:t>
            </a:fld>
            <a:endParaRPr lang="en-GB"/>
          </a:p>
        </p:txBody>
      </p:sp>
      <p:pic>
        <p:nvPicPr>
          <p:cNvPr id="9" name="Picture 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38200" y="5621017"/>
            <a:ext cx="2155395" cy="1470666"/>
          </a:xfrm>
          <a:prstGeom prst="rect">
            <a:avLst/>
          </a:prstGeom>
        </p:spPr>
      </p:pic>
      <p:sp>
        <p:nvSpPr>
          <p:cNvPr id="13" name="Freeform 12"/>
          <p:cNvSpPr/>
          <p:nvPr/>
        </p:nvSpPr>
        <p:spPr>
          <a:xfrm>
            <a:off x="-12192" y="0"/>
            <a:ext cx="12216384" cy="524256"/>
          </a:xfrm>
          <a:custGeom>
            <a:avLst/>
            <a:gdLst>
              <a:gd name="connsiteX0" fmla="*/ 0 w 12216384"/>
              <a:gd name="connsiteY0" fmla="*/ 0 h 890016"/>
              <a:gd name="connsiteX1" fmla="*/ 12192 w 12216384"/>
              <a:gd name="connsiteY1" fmla="*/ 890016 h 890016"/>
              <a:gd name="connsiteX2" fmla="*/ 12216384 w 12216384"/>
              <a:gd name="connsiteY2" fmla="*/ 256032 h 890016"/>
              <a:gd name="connsiteX3" fmla="*/ 12204192 w 12216384"/>
              <a:gd name="connsiteY3" fmla="*/ 0 h 890016"/>
              <a:gd name="connsiteX4" fmla="*/ 0 w 12216384"/>
              <a:gd name="connsiteY4" fmla="*/ 0 h 8900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16384" h="890016">
                <a:moveTo>
                  <a:pt x="0" y="0"/>
                </a:moveTo>
                <a:lnTo>
                  <a:pt x="12192" y="890016"/>
                </a:lnTo>
                <a:lnTo>
                  <a:pt x="12216384" y="256032"/>
                </a:lnTo>
                <a:lnTo>
                  <a:pt x="12204192" y="0"/>
                </a:lnTo>
                <a:lnTo>
                  <a:pt x="0" y="0"/>
                </a:lnTo>
                <a:close/>
              </a:path>
            </a:pathLst>
          </a:custGeom>
          <a:solidFill>
            <a:srgbClr val="E935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98616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6.xml"/><Relationship Id="rId5" Type="http://schemas.openxmlformats.org/officeDocument/2006/relationships/chart" Target="../charts/chart6.xml"/><Relationship Id="rId4" Type="http://schemas.openxmlformats.org/officeDocument/2006/relationships/chart" Target="../charts/chart5.xml"/></Relationships>
</file>

<file path=ppt/slides/_rels/slide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NUS Skills Survey Findings</a:t>
            </a:r>
          </a:p>
        </p:txBody>
      </p:sp>
      <p:sp>
        <p:nvSpPr>
          <p:cNvPr id="3" name="Subtitle 2"/>
          <p:cNvSpPr>
            <a:spLocks noGrp="1"/>
          </p:cNvSpPr>
          <p:nvPr>
            <p:ph type="subTitle" idx="1"/>
          </p:nvPr>
        </p:nvSpPr>
        <p:spPr/>
        <p:txBody>
          <a:bodyPr/>
          <a:lstStyle/>
          <a:p>
            <a:r>
              <a:rPr lang="en-GB" dirty="0"/>
              <a:t>2021-2022</a:t>
            </a:r>
          </a:p>
        </p:txBody>
      </p:sp>
    </p:spTree>
    <p:extLst>
      <p:ext uri="{BB962C8B-B14F-4D97-AF65-F5344CB8AC3E}">
        <p14:creationId xmlns:p14="http://schemas.microsoft.com/office/powerpoint/2010/main" val="495031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6E76ABF-0207-49A3-BF31-7B72F1662A69}"/>
              </a:ext>
            </a:extLst>
          </p:cNvPr>
          <p:cNvSpPr/>
          <p:nvPr/>
        </p:nvSpPr>
        <p:spPr>
          <a:xfrm>
            <a:off x="585627" y="5445303"/>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E66ED266-973D-4DF4-9171-BDF0FBBFF19B}"/>
              </a:ext>
            </a:extLst>
          </p:cNvPr>
          <p:cNvSpPr txBox="1"/>
          <p:nvPr/>
        </p:nvSpPr>
        <p:spPr>
          <a:xfrm>
            <a:off x="112450" y="763479"/>
            <a:ext cx="11967100" cy="6463308"/>
          </a:xfrm>
          <a:prstGeom prst="rect">
            <a:avLst/>
          </a:prstGeom>
          <a:noFill/>
        </p:spPr>
        <p:txBody>
          <a:bodyPr wrap="square" rtlCol="0">
            <a:spAutoFit/>
          </a:bodyPr>
          <a:lstStyle/>
          <a:p>
            <a:pPr marL="285750" indent="-285750">
              <a:buFont typeface="Arial" panose="020B0604020202020204" pitchFamily="34" charset="0"/>
              <a:buChar char="•"/>
            </a:pPr>
            <a:r>
              <a:rPr lang="en-GB" dirty="0"/>
              <a:t>81% of respondents agree that universities should be obliged to develop student’s social and environmental skills as part of their courses</a:t>
            </a:r>
          </a:p>
          <a:p>
            <a:endParaRPr lang="en-GB" dirty="0"/>
          </a:p>
          <a:p>
            <a:pPr marL="285750" indent="-285750">
              <a:buFont typeface="Arial" panose="020B0604020202020204" pitchFamily="34" charset="0"/>
              <a:buChar char="•"/>
            </a:pPr>
            <a:r>
              <a:rPr lang="en-GB" dirty="0"/>
              <a:t>80% would take a £1000 pay cut in an organisation with a strong environmental and social record </a:t>
            </a:r>
          </a:p>
          <a:p>
            <a:endParaRPr lang="en-GB" dirty="0"/>
          </a:p>
          <a:p>
            <a:pPr marL="285750" indent="-285750">
              <a:buFont typeface="Arial" panose="020B0604020202020204" pitchFamily="34" charset="0"/>
              <a:buChar char="•"/>
            </a:pPr>
            <a:r>
              <a:rPr lang="en-GB" dirty="0"/>
              <a:t>67% of respondents agreed that UWE takes action to limit the negative impact it has on the environment and society</a:t>
            </a:r>
          </a:p>
          <a:p>
            <a:r>
              <a:rPr lang="en-GB" dirty="0"/>
              <a:t> </a:t>
            </a:r>
          </a:p>
          <a:p>
            <a:pPr marL="285750" indent="-285750">
              <a:buFont typeface="Arial" panose="020B0604020202020204" pitchFamily="34" charset="0"/>
              <a:buChar char="•"/>
            </a:pPr>
            <a:r>
              <a:rPr lang="en-GB" dirty="0"/>
              <a:t>64% agree that The Students’ Union takes action to limit the negative impact it has on the environment and society </a:t>
            </a:r>
          </a:p>
          <a:p>
            <a:r>
              <a:rPr lang="en-GB" dirty="0"/>
              <a:t>(not many students disagreed, they didn’t know)</a:t>
            </a:r>
          </a:p>
          <a:p>
            <a:endParaRPr lang="en-GB" dirty="0"/>
          </a:p>
          <a:p>
            <a:pPr marL="285750" indent="-285750">
              <a:buFont typeface="Arial" panose="020B0604020202020204" pitchFamily="34" charset="0"/>
              <a:buChar char="•"/>
            </a:pPr>
            <a:r>
              <a:rPr lang="en-GB" dirty="0"/>
              <a:t>69% agreed that being a student at UWE encourages me to think and act to help the environment, and other people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89% of respondents said sustainable development is something which universities should actively incorporate and promote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88% think sustainable development is something which all university courses should actively incorporate and promote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76% agree that sustainable development is something all course tutors should be required to incorporate within their teaching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73% of respondents said sustainable development is something which they would like to learn more about.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4143923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C708A03-62CD-4DCE-B616-1ED808701470}"/>
              </a:ext>
            </a:extLst>
          </p:cNvPr>
          <p:cNvSpPr/>
          <p:nvPr/>
        </p:nvSpPr>
        <p:spPr>
          <a:xfrm>
            <a:off x="544531" y="5470614"/>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24253A74-3988-41A0-8865-A144F6FF1441}"/>
              </a:ext>
            </a:extLst>
          </p:cNvPr>
          <p:cNvSpPr>
            <a:spLocks noGrp="1"/>
          </p:cNvSpPr>
          <p:nvPr>
            <p:ph type="title"/>
          </p:nvPr>
        </p:nvSpPr>
        <p:spPr>
          <a:xfrm>
            <a:off x="0" y="-175145"/>
            <a:ext cx="3390529" cy="833359"/>
          </a:xfrm>
        </p:spPr>
        <p:txBody>
          <a:bodyPr>
            <a:normAutofit/>
          </a:bodyPr>
          <a:lstStyle/>
          <a:p>
            <a:pPr algn="r"/>
            <a:r>
              <a:rPr lang="en-GB" sz="1600" b="1" dirty="0"/>
              <a:t>ESD - Suggestions from students</a:t>
            </a:r>
          </a:p>
        </p:txBody>
      </p:sp>
      <p:graphicFrame>
        <p:nvGraphicFramePr>
          <p:cNvPr id="13" name="Table 12">
            <a:extLst>
              <a:ext uri="{FF2B5EF4-FFF2-40B4-BE49-F238E27FC236}">
                <a16:creationId xmlns:a16="http://schemas.microsoft.com/office/drawing/2014/main" id="{ED0716CB-F622-415A-829C-FAEE9109845D}"/>
              </a:ext>
            </a:extLst>
          </p:cNvPr>
          <p:cNvGraphicFramePr>
            <a:graphicFrameLocks noGrp="1"/>
          </p:cNvGraphicFramePr>
          <p:nvPr>
            <p:extLst>
              <p:ext uri="{D42A27DB-BD31-4B8C-83A1-F6EECF244321}">
                <p14:modId xmlns:p14="http://schemas.microsoft.com/office/powerpoint/2010/main" val="1974575892"/>
              </p:ext>
            </p:extLst>
          </p:nvPr>
        </p:nvGraphicFramePr>
        <p:xfrm>
          <a:off x="17756" y="518591"/>
          <a:ext cx="12192000" cy="6364720"/>
        </p:xfrm>
        <a:graphic>
          <a:graphicData uri="http://schemas.openxmlformats.org/drawingml/2006/table">
            <a:tbl>
              <a:tblPr/>
              <a:tblGrid>
                <a:gridCol w="12192000">
                  <a:extLst>
                    <a:ext uri="{9D8B030D-6E8A-4147-A177-3AD203B41FA5}">
                      <a16:colId xmlns:a16="http://schemas.microsoft.com/office/drawing/2014/main" val="2715594411"/>
                    </a:ext>
                  </a:extLst>
                </a:gridCol>
              </a:tblGrid>
              <a:tr h="117449">
                <a:tc>
                  <a:txBody>
                    <a:bodyPr/>
                    <a:lstStyle/>
                    <a:p>
                      <a:pPr algn="l" fontAlgn="b"/>
                      <a:r>
                        <a:rPr lang="en-GB" sz="1200" b="0" i="0" u="none" strike="noStrike">
                          <a:solidFill>
                            <a:srgbClr val="000000"/>
                          </a:solidFill>
                          <a:effectLst/>
                          <a:latin typeface="Calibri" panose="020F0502020204030204" pitchFamily="34" charset="0"/>
                        </a:rPr>
                        <a:t>Build education on sustainable development into ALL course curriculums. More compulsory modules in every course on sustainability.</a:t>
                      </a:r>
                    </a:p>
                  </a:txBody>
                  <a:tcPr marL="5872" marR="5872" marT="5872"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CCCCFF"/>
                    </a:solidFill>
                  </a:tcPr>
                </a:tc>
                <a:extLst>
                  <a:ext uri="{0D108BD9-81ED-4DB2-BD59-A6C34878D82A}">
                    <a16:rowId xmlns:a16="http://schemas.microsoft.com/office/drawing/2014/main" val="1960672095"/>
                  </a:ext>
                </a:extLst>
              </a:tr>
              <a:tr h="117449">
                <a:tc>
                  <a:txBody>
                    <a:bodyPr/>
                    <a:lstStyle/>
                    <a:p>
                      <a:pPr algn="l" fontAlgn="b"/>
                      <a:r>
                        <a:rPr lang="en-GB" sz="1200" b="0" i="0" u="none" strike="noStrike">
                          <a:solidFill>
                            <a:srgbClr val="000000"/>
                          </a:solidFill>
                          <a:effectLst/>
                          <a:latin typeface="Calibri" panose="020F0502020204030204" pitchFamily="34" charset="0"/>
                        </a:rPr>
                        <a:t>To implement it into the course materials and coursework</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2267937888"/>
                  </a:ext>
                </a:extLst>
              </a:tr>
              <a:tr h="117449">
                <a:tc>
                  <a:txBody>
                    <a:bodyPr/>
                    <a:lstStyle/>
                    <a:p>
                      <a:pPr algn="l" fontAlgn="b"/>
                      <a:r>
                        <a:rPr lang="en-GB" sz="1200" b="0" i="0" u="none" strike="noStrike">
                          <a:solidFill>
                            <a:srgbClr val="000000"/>
                          </a:solidFill>
                          <a:effectLst/>
                          <a:latin typeface="Calibri" panose="020F0502020204030204" pitchFamily="34" charset="0"/>
                        </a:rPr>
                        <a:t>Implement sustainability goals into each module</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1657489949"/>
                  </a:ext>
                </a:extLst>
              </a:tr>
              <a:tr h="117449">
                <a:tc>
                  <a:txBody>
                    <a:bodyPr/>
                    <a:lstStyle/>
                    <a:p>
                      <a:pPr algn="l" fontAlgn="b"/>
                      <a:r>
                        <a:rPr lang="en-GB" sz="1200" b="0" i="0" u="none" strike="noStrike">
                          <a:solidFill>
                            <a:srgbClr val="000000"/>
                          </a:solidFill>
                          <a:effectLst/>
                          <a:latin typeface="Calibri" panose="020F0502020204030204" pitchFamily="34" charset="0"/>
                        </a:rPr>
                        <a:t>Workshops are a good tool to get people thinking about subjects and get hands on</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415415862"/>
                  </a:ext>
                </a:extLst>
              </a:tr>
              <a:tr h="117449">
                <a:tc>
                  <a:txBody>
                    <a:bodyPr/>
                    <a:lstStyle/>
                    <a:p>
                      <a:pPr algn="l" fontAlgn="b"/>
                      <a:r>
                        <a:rPr lang="en-GB" sz="1200" b="0" i="0" u="none" strike="noStrike">
                          <a:solidFill>
                            <a:srgbClr val="000000"/>
                          </a:solidFill>
                          <a:effectLst/>
                          <a:latin typeface="Calibri" panose="020F0502020204030204" pitchFamily="34" charset="0"/>
                        </a:rPr>
                        <a:t>Incorporate it into all subject so each sector adequately knows of its effect not just those with direct links such as built environment subjects.</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1424524787"/>
                  </a:ext>
                </a:extLst>
              </a:tr>
              <a:tr h="117449">
                <a:tc>
                  <a:txBody>
                    <a:bodyPr/>
                    <a:lstStyle/>
                    <a:p>
                      <a:pPr algn="l" fontAlgn="b"/>
                      <a:r>
                        <a:rPr lang="en-GB" sz="1200" b="0" i="0" u="none" strike="noStrike">
                          <a:solidFill>
                            <a:srgbClr val="000000"/>
                          </a:solidFill>
                          <a:effectLst/>
                          <a:latin typeface="Calibri" panose="020F0502020204030204" pitchFamily="34" charset="0"/>
                        </a:rPr>
                        <a:t>A good change to allow all students to pay more attention to sustainability would be implementing sustainability as a requirement in all final year projects. This allows students to be given the chance to learn more and consider the environment more.</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800975807"/>
                  </a:ext>
                </a:extLst>
              </a:tr>
              <a:tr h="117449">
                <a:tc>
                  <a:txBody>
                    <a:bodyPr/>
                    <a:lstStyle/>
                    <a:p>
                      <a:pPr algn="l" fontAlgn="b"/>
                      <a:r>
                        <a:rPr lang="en-GB" sz="1200" b="0" i="0" u="none" strike="noStrike">
                          <a:solidFill>
                            <a:srgbClr val="000000"/>
                          </a:solidFill>
                          <a:effectLst/>
                          <a:latin typeface="Calibri" panose="020F0502020204030204" pitchFamily="34" charset="0"/>
                        </a:rPr>
                        <a:t>They encourage extra reading on the topic but teach it well anyway.</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3594647212"/>
                  </a:ext>
                </a:extLst>
              </a:tr>
              <a:tr h="117449">
                <a:tc>
                  <a:txBody>
                    <a:bodyPr/>
                    <a:lstStyle/>
                    <a:p>
                      <a:pPr algn="l" fontAlgn="b"/>
                      <a:r>
                        <a:rPr lang="en-GB" sz="1200" b="0" i="0" u="none" strike="noStrike">
                          <a:solidFill>
                            <a:srgbClr val="000000"/>
                          </a:solidFill>
                          <a:effectLst/>
                          <a:latin typeface="Calibri" panose="020F0502020204030204" pitchFamily="34" charset="0"/>
                        </a:rPr>
                        <a:t>By having a project week, taking up a week of teaching, putting us a week behind the rest of the uni, in order to teach sustainability has actually made us bitter and discouraged us from the topic, it should be incorporated more smoothly into lectures as opposed to delaying our degrees by a week.</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1827893228"/>
                  </a:ext>
                </a:extLst>
              </a:tr>
              <a:tr h="117449">
                <a:tc>
                  <a:txBody>
                    <a:bodyPr/>
                    <a:lstStyle/>
                    <a:p>
                      <a:pPr algn="l" fontAlgn="b"/>
                      <a:r>
                        <a:rPr lang="en-GB" sz="1200" b="0" i="0" u="none" strike="noStrike">
                          <a:solidFill>
                            <a:srgbClr val="000000"/>
                          </a:solidFill>
                          <a:effectLst/>
                          <a:latin typeface="Calibri" panose="020F0502020204030204" pitchFamily="34" charset="0"/>
                        </a:rPr>
                        <a:t>additional focus/value placed on sustainable development within the course specification.</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2636273155"/>
                  </a:ext>
                </a:extLst>
              </a:tr>
              <a:tr h="117449">
                <a:tc>
                  <a:txBody>
                    <a:bodyPr/>
                    <a:lstStyle/>
                    <a:p>
                      <a:pPr algn="l" fontAlgn="b"/>
                      <a:r>
                        <a:rPr lang="en-GB" sz="1200" b="0" i="0" u="none" strike="noStrike">
                          <a:solidFill>
                            <a:srgbClr val="000000"/>
                          </a:solidFill>
                          <a:effectLst/>
                          <a:latin typeface="Calibri" panose="020F0502020204030204" pitchFamily="34" charset="0"/>
                        </a:rPr>
                        <a:t>More about the environmental advantages and disadvantages of using certain materials and processing methods (material treatments, coatings etc) over others, and more about the socio-political issues with certain materials - considered from an engineering standpoint</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1124377401"/>
                  </a:ext>
                </a:extLst>
              </a:tr>
              <a:tr h="212583">
                <a:tc>
                  <a:txBody>
                    <a:bodyPr/>
                    <a:lstStyle/>
                    <a:p>
                      <a:pPr algn="l" fontAlgn="b"/>
                      <a:r>
                        <a:rPr lang="en-GB" sz="1200" b="0" i="0" u="none" strike="noStrike">
                          <a:solidFill>
                            <a:srgbClr val="000000"/>
                          </a:solidFill>
                          <a:effectLst/>
                          <a:latin typeface="Calibri" panose="020F0502020204030204" pitchFamily="34" charset="0"/>
                        </a:rPr>
                        <a:t>Sustainability features heavily in the Civil Engineering course, hence its title being "Civil and Environmental". The university as a whole has a lot of work to do in terms of facilities management, as my experience of their heating and ventilation, for example, suggests that their energy consumption is ludicrously high. Besides that, many courses have an admirable sustainability aspect, and this I feel is down to the passion of academics rather than a blanket university policy - and that's how it should be as compulsory teaching is not the same as delivering something you have a passion for.</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457808227"/>
                  </a:ext>
                </a:extLst>
              </a:tr>
              <a:tr h="117449">
                <a:tc>
                  <a:txBody>
                    <a:bodyPr/>
                    <a:lstStyle/>
                    <a:p>
                      <a:pPr algn="l" fontAlgn="b"/>
                      <a:r>
                        <a:rPr lang="en-GB" sz="1200" b="0" i="0" u="none" strike="noStrike">
                          <a:solidFill>
                            <a:srgbClr val="000000"/>
                          </a:solidFill>
                          <a:effectLst/>
                          <a:latin typeface="Calibri" panose="020F0502020204030204" pitchFamily="34" charset="0"/>
                        </a:rPr>
                        <a:t>Within my engineering course, they should include within our separate modules, how to complete mechanical and electronical activities, in an environmentally friendly way.</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3195425457"/>
                  </a:ext>
                </a:extLst>
              </a:tr>
              <a:tr h="117449">
                <a:tc>
                  <a:txBody>
                    <a:bodyPr/>
                    <a:lstStyle/>
                    <a:p>
                      <a:pPr algn="l" fontAlgn="b"/>
                      <a:r>
                        <a:rPr lang="en-GB" sz="1200" b="0" i="0" u="none" strike="noStrike">
                          <a:solidFill>
                            <a:srgbClr val="000000"/>
                          </a:solidFill>
                          <a:effectLst/>
                          <a:latin typeface="Calibri" panose="020F0502020204030204" pitchFamily="34" charset="0"/>
                        </a:rPr>
                        <a:t>Providing more information as to the environmental impact of healthcare and what is being done, if anything, to help this</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428574138"/>
                  </a:ext>
                </a:extLst>
              </a:tr>
              <a:tr h="117449">
                <a:tc>
                  <a:txBody>
                    <a:bodyPr/>
                    <a:lstStyle/>
                    <a:p>
                      <a:pPr algn="l" fontAlgn="b"/>
                      <a:r>
                        <a:rPr lang="en-GB" sz="1200" b="0" i="0" u="none" strike="noStrike">
                          <a:solidFill>
                            <a:srgbClr val="000000"/>
                          </a:solidFill>
                          <a:effectLst/>
                          <a:latin typeface="Calibri" panose="020F0502020204030204" pitchFamily="34" charset="0"/>
                        </a:rPr>
                        <a:t>I would rather they teach students about sustainablility and future consequences of not taking it seriously.</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3941386624"/>
                  </a:ext>
                </a:extLst>
              </a:tr>
              <a:tr h="212583">
                <a:tc>
                  <a:txBody>
                    <a:bodyPr/>
                    <a:lstStyle/>
                    <a:p>
                      <a:pPr algn="l" fontAlgn="b"/>
                      <a:r>
                        <a:rPr lang="en-GB" sz="1200" b="0" i="0" u="none" strike="noStrike">
                          <a:solidFill>
                            <a:srgbClr val="000000"/>
                          </a:solidFill>
                          <a:effectLst/>
                          <a:latin typeface="Calibri" panose="020F0502020204030204" pitchFamily="34" charset="0"/>
                        </a:rPr>
                        <a:t>Educating students on sustainable development within each module. A 10 minute brief on how the specific module contributes to sustainable development and what can be done to help or change it. We are actively taught safety procedures for equipment, we should do this for a safety procedure on our environmental and social impact.</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3887177629"/>
                  </a:ext>
                </a:extLst>
              </a:tr>
              <a:tr h="117449">
                <a:tc>
                  <a:txBody>
                    <a:bodyPr/>
                    <a:lstStyle/>
                    <a:p>
                      <a:pPr algn="l" fontAlgn="b"/>
                      <a:r>
                        <a:rPr lang="en-GB" sz="1200" b="0" i="0" u="none" strike="noStrike">
                          <a:solidFill>
                            <a:srgbClr val="000000"/>
                          </a:solidFill>
                          <a:effectLst/>
                          <a:latin typeface="Calibri" panose="020F0502020204030204" pitchFamily="34" charset="0"/>
                        </a:rPr>
                        <a:t>suggest more sustainable methods of learning. for example, online material as opposed to paper material.  - encourage more sustainable travel methods to uni</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2517201697"/>
                  </a:ext>
                </a:extLst>
              </a:tr>
              <a:tr h="117449">
                <a:tc>
                  <a:txBody>
                    <a:bodyPr/>
                    <a:lstStyle/>
                    <a:p>
                      <a:pPr algn="l" fontAlgn="b"/>
                      <a:r>
                        <a:rPr lang="en-GB" sz="1200" b="0" i="0" u="none" strike="noStrike">
                          <a:solidFill>
                            <a:srgbClr val="000000"/>
                          </a:solidFill>
                          <a:effectLst/>
                          <a:latin typeface="Calibri" panose="020F0502020204030204" pitchFamily="34" charset="0"/>
                        </a:rPr>
                        <a:t>Integration of these problems into essay questions and modules</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1062704101"/>
                  </a:ext>
                </a:extLst>
              </a:tr>
              <a:tr h="117449">
                <a:tc>
                  <a:txBody>
                    <a:bodyPr/>
                    <a:lstStyle/>
                    <a:p>
                      <a:pPr algn="l" fontAlgn="b"/>
                      <a:r>
                        <a:rPr lang="en-GB" sz="1200" b="0" i="0" u="none" strike="noStrike">
                          <a:solidFill>
                            <a:srgbClr val="000000"/>
                          </a:solidFill>
                          <a:effectLst/>
                          <a:latin typeface="Calibri" panose="020F0502020204030204" pitchFamily="34" charset="0"/>
                        </a:rPr>
                        <a:t>Incorporate into modules and classes and hold workshops to encourage people to think about sustainable development</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1886073843"/>
                  </a:ext>
                </a:extLst>
              </a:tr>
              <a:tr h="117449">
                <a:tc>
                  <a:txBody>
                    <a:bodyPr/>
                    <a:lstStyle/>
                    <a:p>
                      <a:pPr algn="l" fontAlgn="b"/>
                      <a:r>
                        <a:rPr lang="en-GB" sz="1200" b="0" i="0" u="none" strike="noStrike">
                          <a:solidFill>
                            <a:srgbClr val="000000"/>
                          </a:solidFill>
                          <a:effectLst/>
                          <a:latin typeface="Calibri" panose="020F0502020204030204" pitchFamily="34" charset="0"/>
                        </a:rPr>
                        <a:t>Go into further detail on at least one module</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76456028"/>
                  </a:ext>
                </a:extLst>
              </a:tr>
              <a:tr h="117449">
                <a:tc>
                  <a:txBody>
                    <a:bodyPr/>
                    <a:lstStyle/>
                    <a:p>
                      <a:pPr algn="l" fontAlgn="b"/>
                      <a:r>
                        <a:rPr lang="en-GB" sz="1200" b="0" i="0" u="none" strike="noStrike">
                          <a:solidFill>
                            <a:srgbClr val="000000"/>
                          </a:solidFill>
                          <a:effectLst/>
                          <a:latin typeface="Calibri" panose="020F0502020204030204" pitchFamily="34" charset="0"/>
                        </a:rPr>
                        <a:t>Introduce more trips to industries and corporations to learn about their efforts to achieve sustainable development. With these trips, we can be able to identify which organisation we would want to work with.</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3256603170"/>
                  </a:ext>
                </a:extLst>
              </a:tr>
              <a:tr h="117449">
                <a:tc>
                  <a:txBody>
                    <a:bodyPr/>
                    <a:lstStyle/>
                    <a:p>
                      <a:pPr algn="l" fontAlgn="b"/>
                      <a:r>
                        <a:rPr lang="en-GB" sz="1200" b="0" i="0" u="none" strike="noStrike">
                          <a:solidFill>
                            <a:srgbClr val="000000"/>
                          </a:solidFill>
                          <a:effectLst/>
                          <a:latin typeface="Calibri" panose="020F0502020204030204" pitchFamily="34" charset="0"/>
                        </a:rPr>
                        <a:t>I'd like to see more of a contemporary business element - how SME's can evolve to be more sustainable.  A lot of the work is environmental or governmental.  Corporation change should be a big part in a sustainable future and I think it would make the course more relevant for more people like me</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4201062299"/>
                  </a:ext>
                </a:extLst>
              </a:tr>
              <a:tr h="117449">
                <a:tc>
                  <a:txBody>
                    <a:bodyPr/>
                    <a:lstStyle/>
                    <a:p>
                      <a:pPr algn="l" fontAlgn="b"/>
                      <a:r>
                        <a:rPr lang="en-GB" sz="1200" b="0" i="0" u="none" strike="noStrike">
                          <a:solidFill>
                            <a:srgbClr val="000000"/>
                          </a:solidFill>
                          <a:effectLst/>
                          <a:latin typeface="Calibri" panose="020F0502020204030204" pitchFamily="34" charset="0"/>
                        </a:rPr>
                        <a:t>opportunities to get involved in active projects</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918792606"/>
                  </a:ext>
                </a:extLst>
              </a:tr>
              <a:tr h="117449">
                <a:tc>
                  <a:txBody>
                    <a:bodyPr/>
                    <a:lstStyle/>
                    <a:p>
                      <a:pPr algn="l" fontAlgn="b"/>
                      <a:r>
                        <a:rPr lang="en-GB" sz="1200" b="0" i="0" u="none" strike="noStrike">
                          <a:solidFill>
                            <a:srgbClr val="000000"/>
                          </a:solidFill>
                          <a:effectLst/>
                          <a:latin typeface="Calibri" panose="020F0502020204030204" pitchFamily="34" charset="0"/>
                        </a:rPr>
                        <a:t>How the healthcare sector can incorporate sustainability in practice.</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2482668163"/>
                  </a:ext>
                </a:extLst>
              </a:tr>
              <a:tr h="117449">
                <a:tc>
                  <a:txBody>
                    <a:bodyPr/>
                    <a:lstStyle/>
                    <a:p>
                      <a:pPr algn="l" fontAlgn="b"/>
                      <a:r>
                        <a:rPr lang="en-GB" sz="1200" b="0" i="0" u="none" strike="noStrike">
                          <a:solidFill>
                            <a:srgbClr val="000000"/>
                          </a:solidFill>
                          <a:effectLst/>
                          <a:latin typeface="Calibri" panose="020F0502020204030204" pitchFamily="34" charset="0"/>
                        </a:rPr>
                        <a:t>I study civil and environmental engineering, but I wish there was more context on the environmental side. It only gave us one module in year 3 about it, and I thought there could have been more information integrated into the other modules about sustainability.</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3717363002"/>
                  </a:ext>
                </a:extLst>
              </a:tr>
              <a:tr h="123321">
                <a:tc>
                  <a:txBody>
                    <a:bodyPr/>
                    <a:lstStyle/>
                    <a:p>
                      <a:pPr algn="l" fontAlgn="b"/>
                      <a:r>
                        <a:rPr lang="en-GB" sz="1200" b="0" i="0" u="none" strike="noStrike" dirty="0">
                          <a:solidFill>
                            <a:srgbClr val="000000"/>
                          </a:solidFill>
                          <a:effectLst/>
                          <a:latin typeface="Calibri" panose="020F0502020204030204" pitchFamily="34" charset="0"/>
                        </a:rPr>
                        <a:t>The short courses that the Built Environment Society had been running we need more of them.</a:t>
                      </a:r>
                    </a:p>
                  </a:txBody>
                  <a:tcPr marL="5872" marR="5872" marT="5872" marB="0" anchor="b">
                    <a:lnL>
                      <a:noFill/>
                    </a:lnL>
                    <a:lnR w="12700" cap="flat" cmpd="sng" algn="ctr">
                      <a:solidFill>
                        <a:srgbClr val="000000"/>
                      </a:solidFill>
                      <a:prstDash val="solid"/>
                      <a:round/>
                      <a:headEnd type="none" w="med" len="med"/>
                      <a:tailEnd type="none" w="med" len="med"/>
                    </a:lnR>
                    <a:lnT>
                      <a:noFill/>
                    </a:lnT>
                    <a:lnB>
                      <a:noFill/>
                    </a:lnB>
                    <a:solidFill>
                      <a:srgbClr val="CCCCFF"/>
                    </a:solidFill>
                  </a:tcPr>
                </a:tc>
                <a:extLst>
                  <a:ext uri="{0D108BD9-81ED-4DB2-BD59-A6C34878D82A}">
                    <a16:rowId xmlns:a16="http://schemas.microsoft.com/office/drawing/2014/main" val="672006960"/>
                  </a:ext>
                </a:extLst>
              </a:tr>
            </a:tbl>
          </a:graphicData>
        </a:graphic>
      </p:graphicFrame>
    </p:spTree>
    <p:extLst>
      <p:ext uri="{BB962C8B-B14F-4D97-AF65-F5344CB8AC3E}">
        <p14:creationId xmlns:p14="http://schemas.microsoft.com/office/powerpoint/2010/main" val="2883776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6E76ABF-0207-49A3-BF31-7B72F1662A69}"/>
              </a:ext>
            </a:extLst>
          </p:cNvPr>
          <p:cNvSpPr/>
          <p:nvPr/>
        </p:nvSpPr>
        <p:spPr>
          <a:xfrm>
            <a:off x="585627" y="5445303"/>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Table 3">
            <a:extLst>
              <a:ext uri="{FF2B5EF4-FFF2-40B4-BE49-F238E27FC236}">
                <a16:creationId xmlns:a16="http://schemas.microsoft.com/office/drawing/2014/main" id="{CB49834E-EE99-4A6E-87D9-6F8624106B86}"/>
              </a:ext>
            </a:extLst>
          </p:cNvPr>
          <p:cNvGraphicFramePr>
            <a:graphicFrameLocks noGrp="1"/>
          </p:cNvGraphicFramePr>
          <p:nvPr>
            <p:extLst>
              <p:ext uri="{D42A27DB-BD31-4B8C-83A1-F6EECF244321}">
                <p14:modId xmlns:p14="http://schemas.microsoft.com/office/powerpoint/2010/main" val="431206940"/>
              </p:ext>
            </p:extLst>
          </p:nvPr>
        </p:nvGraphicFramePr>
        <p:xfrm>
          <a:off x="474215" y="938516"/>
          <a:ext cx="10812590" cy="4850301"/>
        </p:xfrm>
        <a:graphic>
          <a:graphicData uri="http://schemas.openxmlformats.org/drawingml/2006/table">
            <a:tbl>
              <a:tblPr/>
              <a:tblGrid>
                <a:gridCol w="762812">
                  <a:extLst>
                    <a:ext uri="{9D8B030D-6E8A-4147-A177-3AD203B41FA5}">
                      <a16:colId xmlns:a16="http://schemas.microsoft.com/office/drawing/2014/main" val="1043301234"/>
                    </a:ext>
                  </a:extLst>
                </a:gridCol>
                <a:gridCol w="10049778">
                  <a:extLst>
                    <a:ext uri="{9D8B030D-6E8A-4147-A177-3AD203B41FA5}">
                      <a16:colId xmlns:a16="http://schemas.microsoft.com/office/drawing/2014/main" val="242602871"/>
                    </a:ext>
                  </a:extLst>
                </a:gridCol>
              </a:tblGrid>
              <a:tr h="0">
                <a:tc>
                  <a:txBody>
                    <a:bodyPr/>
                    <a:lstStyle/>
                    <a:p>
                      <a:pPr algn="l" fontAlgn="b"/>
                      <a:r>
                        <a:rPr lang="en-GB" sz="1200" b="0" i="0" u="none" strike="noStrike">
                          <a:solidFill>
                            <a:srgbClr val="000000"/>
                          </a:solidFill>
                          <a:effectLst/>
                          <a:latin typeface="Calibri" panose="020F0502020204030204" pitchFamily="34" charset="0"/>
                        </a:rPr>
                        <a:t>biodiversity</a:t>
                      </a:r>
                    </a:p>
                  </a:txBody>
                  <a:tcPr marL="5613" marR="5613" marT="5613"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en-GB" sz="1200" b="0" i="0" u="none" strike="noStrike">
                          <a:solidFill>
                            <a:srgbClr val="000000"/>
                          </a:solidFill>
                          <a:effectLst/>
                          <a:latin typeface="Calibri" panose="020F0502020204030204" pitchFamily="34" charset="0"/>
                        </a:rPr>
                        <a:t>Have an international plant a tree holiday festival and remove trash from the ocean.</a:t>
                      </a:r>
                    </a:p>
                  </a:txBody>
                  <a:tcPr marL="5613" marR="5613" marT="561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964153452"/>
                  </a:ext>
                </a:extLst>
              </a:tr>
              <a:tr h="0">
                <a:tc>
                  <a:txBody>
                    <a:bodyPr/>
                    <a:lstStyle/>
                    <a:p>
                      <a:pPr algn="l" fontAlgn="b"/>
                      <a:r>
                        <a:rPr lang="en-GB" sz="1200" b="0" i="0" u="none" strike="noStrike">
                          <a:solidFill>
                            <a:srgbClr val="000000"/>
                          </a:solidFill>
                          <a:effectLst/>
                          <a:latin typeface="Calibri" panose="020F0502020204030204" pitchFamily="34" charset="0"/>
                        </a:rPr>
                        <a:t>Carbon</a:t>
                      </a:r>
                    </a:p>
                  </a:txBody>
                  <a:tcPr marL="5613" marR="5613" marT="5613"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BDD7EE"/>
                    </a:solidFill>
                  </a:tcPr>
                </a:tc>
                <a:tc>
                  <a:txBody>
                    <a:bodyPr/>
                    <a:lstStyle/>
                    <a:p>
                      <a:pPr algn="l" fontAlgn="b"/>
                      <a:r>
                        <a:rPr lang="en-GB" sz="1200" b="0" i="0" u="none" strike="noStrike">
                          <a:solidFill>
                            <a:srgbClr val="000000"/>
                          </a:solidFill>
                          <a:effectLst/>
                          <a:latin typeface="Calibri" panose="020F0502020204030204" pitchFamily="34" charset="0"/>
                        </a:rPr>
                        <a:t>To focus on carbon footprint, as this has been and always will be the most vital thing to consider when planning for the future. Reduce litter, more buses, better sources of energy, better waste management.</a:t>
                      </a:r>
                    </a:p>
                  </a:txBody>
                  <a:tcPr marL="5613" marR="5613" marT="561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DEBF7"/>
                    </a:solidFill>
                  </a:tcPr>
                </a:tc>
                <a:extLst>
                  <a:ext uri="{0D108BD9-81ED-4DB2-BD59-A6C34878D82A}">
                    <a16:rowId xmlns:a16="http://schemas.microsoft.com/office/drawing/2014/main" val="1629742504"/>
                  </a:ext>
                </a:extLst>
              </a:tr>
              <a:tr h="0">
                <a:tc>
                  <a:txBody>
                    <a:bodyPr/>
                    <a:lstStyle/>
                    <a:p>
                      <a:pPr algn="l" fontAlgn="b"/>
                      <a:r>
                        <a:rPr lang="en-GB" sz="1200" b="0" i="0" u="none" strike="noStrike">
                          <a:solidFill>
                            <a:srgbClr val="000000"/>
                          </a:solidFill>
                          <a:effectLst/>
                          <a:latin typeface="Calibri" panose="020F0502020204030204" pitchFamily="34" charset="0"/>
                        </a:rPr>
                        <a:t>Carbon</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BDD7EE"/>
                    </a:solidFill>
                  </a:tcPr>
                </a:tc>
                <a:tc>
                  <a:txBody>
                    <a:bodyPr/>
                    <a:lstStyle/>
                    <a:p>
                      <a:pPr algn="l" fontAlgn="b"/>
                      <a:r>
                        <a:rPr lang="en-GB" sz="1200" b="0" i="0" u="none" strike="noStrike">
                          <a:solidFill>
                            <a:srgbClr val="000000"/>
                          </a:solidFill>
                          <a:effectLst/>
                          <a:latin typeface="Calibri" panose="020F0502020204030204" pitchFamily="34" charset="0"/>
                        </a:rPr>
                        <a:t>when we are studying, we are constantly involving the environment in our studies, however, why is not our place of study actually limiting the carbon footprint. e.g., using less technology; less energy; less electricity. This was not the case during online learning, and in fact, the carbon footprint is still high due to combined learning when we actually dont need to.</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2289720440"/>
                  </a:ext>
                </a:extLst>
              </a:tr>
              <a:tr h="0">
                <a:tc>
                  <a:txBody>
                    <a:bodyPr/>
                    <a:lstStyle/>
                    <a:p>
                      <a:pPr algn="l" fontAlgn="b"/>
                      <a:r>
                        <a:rPr lang="en-GB" sz="1200" b="0" i="0" u="none" strike="noStrike">
                          <a:solidFill>
                            <a:srgbClr val="000000"/>
                          </a:solidFill>
                          <a:effectLst/>
                          <a:latin typeface="Calibri" panose="020F0502020204030204" pitchFamily="34" charset="0"/>
                        </a:rPr>
                        <a:t>Carbon</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BDD7EE"/>
                    </a:solidFill>
                  </a:tcPr>
                </a:tc>
                <a:tc>
                  <a:txBody>
                    <a:bodyPr/>
                    <a:lstStyle/>
                    <a:p>
                      <a:pPr algn="l" fontAlgn="b"/>
                      <a:r>
                        <a:rPr lang="en-GB" sz="1200" b="0" i="0" u="none" strike="noStrike">
                          <a:solidFill>
                            <a:srgbClr val="000000"/>
                          </a:solidFill>
                          <a:effectLst/>
                          <a:latin typeface="Calibri" panose="020F0502020204030204" pitchFamily="34" charset="0"/>
                        </a:rPr>
                        <a:t>More online, less paperwork.</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1381734162"/>
                  </a:ext>
                </a:extLst>
              </a:tr>
              <a:tr h="0">
                <a:tc>
                  <a:txBody>
                    <a:bodyPr/>
                    <a:lstStyle/>
                    <a:p>
                      <a:pPr algn="l" fontAlgn="b"/>
                      <a:r>
                        <a:rPr lang="en-GB" sz="1200" b="0" i="0" u="none" strike="noStrike">
                          <a:solidFill>
                            <a:srgbClr val="000000"/>
                          </a:solidFill>
                          <a:effectLst/>
                          <a:latin typeface="Calibri" panose="020F0502020204030204" pitchFamily="34" charset="0"/>
                        </a:rPr>
                        <a:t>Carbon</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BDD7EE"/>
                    </a:solidFill>
                  </a:tcPr>
                </a:tc>
                <a:tc>
                  <a:txBody>
                    <a:bodyPr/>
                    <a:lstStyle/>
                    <a:p>
                      <a:pPr algn="l" fontAlgn="b"/>
                      <a:r>
                        <a:rPr lang="en-GB" sz="1200" b="0" i="0" u="none" strike="noStrike">
                          <a:solidFill>
                            <a:srgbClr val="000000"/>
                          </a:solidFill>
                          <a:effectLst/>
                          <a:latin typeface="Calibri" panose="020F0502020204030204" pitchFamily="34" charset="0"/>
                        </a:rPr>
                        <a:t>Net zero by 2025. Invest more in applied science departments instead of business and law. New infrastructure should be as "green" as possible, and only built if unavoidable. Brownfield sites should be utilised as a space for nature, wellbeing and education.</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1417865720"/>
                  </a:ext>
                </a:extLst>
              </a:tr>
              <a:tr h="0">
                <a:tc>
                  <a:txBody>
                    <a:bodyPr/>
                    <a:lstStyle/>
                    <a:p>
                      <a:pPr algn="l" fontAlgn="b"/>
                      <a:r>
                        <a:rPr lang="en-GB" sz="1200" b="0" i="0" u="none" strike="noStrike">
                          <a:solidFill>
                            <a:srgbClr val="000000"/>
                          </a:solidFill>
                          <a:effectLst/>
                          <a:latin typeface="Calibri" panose="020F0502020204030204" pitchFamily="34" charset="0"/>
                        </a:rPr>
                        <a:t>Carbon</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BDD7EE"/>
                    </a:solidFill>
                  </a:tcPr>
                </a:tc>
                <a:tc>
                  <a:txBody>
                    <a:bodyPr/>
                    <a:lstStyle/>
                    <a:p>
                      <a:pPr algn="l" fontAlgn="b"/>
                      <a:r>
                        <a:rPr lang="en-GB" sz="1200" b="0" i="0" u="none" strike="noStrike">
                          <a:solidFill>
                            <a:srgbClr val="000000"/>
                          </a:solidFill>
                          <a:effectLst/>
                          <a:latin typeface="Calibri" panose="020F0502020204030204" pitchFamily="34" charset="0"/>
                        </a:rPr>
                        <a:t>show a study/invesitgation of Co2 levels in the air on the campus compared to other locations (eg other universities,London, China)</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3086670800"/>
                  </a:ext>
                </a:extLst>
              </a:tr>
              <a:tr h="0">
                <a:tc>
                  <a:txBody>
                    <a:bodyPr/>
                    <a:lstStyle/>
                    <a:p>
                      <a:pPr algn="l" fontAlgn="b"/>
                      <a:r>
                        <a:rPr lang="en-GB" sz="1200" b="0" i="0" u="none" strike="noStrike">
                          <a:solidFill>
                            <a:srgbClr val="000000"/>
                          </a:solidFill>
                          <a:effectLst/>
                          <a:latin typeface="Calibri" panose="020F0502020204030204" pitchFamily="34" charset="0"/>
                        </a:rPr>
                        <a:t>Carbon</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BDD7EE"/>
                    </a:solidFill>
                  </a:tcPr>
                </a:tc>
                <a:tc>
                  <a:txBody>
                    <a:bodyPr/>
                    <a:lstStyle/>
                    <a:p>
                      <a:pPr algn="l" fontAlgn="b"/>
                      <a:r>
                        <a:rPr lang="en-GB" sz="1200" b="0" i="0" u="none" strike="noStrike">
                          <a:solidFill>
                            <a:srgbClr val="000000"/>
                          </a:solidFill>
                          <a:effectLst/>
                          <a:latin typeface="Calibri" panose="020F0502020204030204" pitchFamily="34" charset="0"/>
                        </a:rPr>
                        <a:t>More urgent action required in regards to minimising waste e.g. reusables rather than disposables sold at cafes and shops, more appropriate disposal of food waste etc</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682007184"/>
                  </a:ext>
                </a:extLst>
              </a:tr>
              <a:tr h="0">
                <a:tc>
                  <a:txBody>
                    <a:bodyPr/>
                    <a:lstStyle/>
                    <a:p>
                      <a:pPr algn="l" fontAlgn="b"/>
                      <a:r>
                        <a:rPr lang="en-GB" sz="1200" b="0" i="0" u="none" strike="noStrike">
                          <a:solidFill>
                            <a:srgbClr val="000000"/>
                          </a:solidFill>
                          <a:effectLst/>
                          <a:latin typeface="Calibri" panose="020F0502020204030204" pitchFamily="34" charset="0"/>
                        </a:rPr>
                        <a:t>Carbon</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BDD7EE"/>
                    </a:solidFill>
                  </a:tcPr>
                </a:tc>
                <a:tc>
                  <a:txBody>
                    <a:bodyPr/>
                    <a:lstStyle/>
                    <a:p>
                      <a:pPr algn="l" fontAlgn="b"/>
                      <a:r>
                        <a:rPr lang="en-GB" sz="1200" b="0" i="0" u="none" strike="noStrike" dirty="0">
                          <a:solidFill>
                            <a:srgbClr val="000000"/>
                          </a:solidFill>
                          <a:effectLst/>
                          <a:latin typeface="Calibri" panose="020F0502020204030204" pitchFamily="34" charset="0"/>
                        </a:rPr>
                        <a:t>Make changes to zero carbon footprint facilities within the next 5 years.</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174511270"/>
                  </a:ext>
                </a:extLst>
              </a:tr>
              <a:tr h="0">
                <a:tc>
                  <a:txBody>
                    <a:bodyPr/>
                    <a:lstStyle/>
                    <a:p>
                      <a:pPr algn="l" fontAlgn="b"/>
                      <a:r>
                        <a:rPr lang="en-GB" sz="1200" b="0" i="0" u="none" strike="noStrike">
                          <a:solidFill>
                            <a:srgbClr val="000000"/>
                          </a:solidFill>
                          <a:effectLst/>
                          <a:latin typeface="Calibri" panose="020F0502020204030204" pitchFamily="34" charset="0"/>
                        </a:rPr>
                        <a:t>Carbon</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BDD7EE"/>
                    </a:solidFill>
                  </a:tcPr>
                </a:tc>
                <a:tc>
                  <a:txBody>
                    <a:bodyPr/>
                    <a:lstStyle/>
                    <a:p>
                      <a:pPr algn="l" fontAlgn="b"/>
                      <a:r>
                        <a:rPr lang="en-GB" sz="1200" b="0" i="0" u="none" strike="noStrike">
                          <a:solidFill>
                            <a:srgbClr val="000000"/>
                          </a:solidFill>
                          <a:effectLst/>
                          <a:latin typeface="Calibri" panose="020F0502020204030204" pitchFamily="34" charset="0"/>
                        </a:rPr>
                        <a:t>I believe that my university should incorporate more biodiveristy into campus, including planting more trees and possibly introducing a fresh fruit and vegetable patch where students could grow and buy food. Also, I think a better long term investment would be to begin development of more on-site university accomodation, which would in turn prevent carbon footprint through transport.</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115136824"/>
                  </a:ext>
                </a:extLst>
              </a:tr>
              <a:tr h="0">
                <a:tc>
                  <a:txBody>
                    <a:bodyPr/>
                    <a:lstStyle/>
                    <a:p>
                      <a:pPr algn="l" fontAlgn="b"/>
                      <a:r>
                        <a:rPr lang="en-GB" sz="1200" b="0" i="0" u="none" strike="noStrike">
                          <a:solidFill>
                            <a:srgbClr val="000000"/>
                          </a:solidFill>
                          <a:effectLst/>
                          <a:latin typeface="Calibri" panose="020F0502020204030204" pitchFamily="34" charset="0"/>
                        </a:rPr>
                        <a:t>Carbon</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BDD7EE"/>
                    </a:solidFill>
                  </a:tcPr>
                </a:tc>
                <a:tc>
                  <a:txBody>
                    <a:bodyPr/>
                    <a:lstStyle/>
                    <a:p>
                      <a:pPr algn="l" fontAlgn="b"/>
                      <a:r>
                        <a:rPr lang="en-GB" sz="1200" b="0" i="0" u="none" strike="noStrike">
                          <a:solidFill>
                            <a:srgbClr val="000000"/>
                          </a:solidFill>
                          <a:effectLst/>
                          <a:latin typeface="Calibri" panose="020F0502020204030204" pitchFamily="34" charset="0"/>
                        </a:rPr>
                        <a:t>Reduction of carbon footprint on campus(when it comes to transportation)</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1779125602"/>
                  </a:ext>
                </a:extLst>
              </a:tr>
              <a:tr h="0">
                <a:tc>
                  <a:txBody>
                    <a:bodyPr/>
                    <a:lstStyle/>
                    <a:p>
                      <a:pPr algn="l" fontAlgn="b"/>
                      <a:r>
                        <a:rPr lang="en-GB" sz="1200" b="0" i="0" u="none" strike="noStrike">
                          <a:solidFill>
                            <a:srgbClr val="000000"/>
                          </a:solidFill>
                          <a:effectLst/>
                          <a:latin typeface="Calibri" panose="020F0502020204030204" pitchFamily="34" charset="0"/>
                        </a:rPr>
                        <a:t>Carbon</a:t>
                      </a:r>
                    </a:p>
                  </a:txBody>
                  <a:tcPr marL="5613" marR="5613" marT="5613"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BDD7EE"/>
                    </a:solidFill>
                  </a:tcPr>
                </a:tc>
                <a:tc>
                  <a:txBody>
                    <a:bodyPr/>
                    <a:lstStyle/>
                    <a:p>
                      <a:pPr algn="l" fontAlgn="b"/>
                      <a:r>
                        <a:rPr lang="en-GB" sz="1200" b="0" i="0" u="none" strike="noStrike" dirty="0">
                          <a:solidFill>
                            <a:srgbClr val="000000"/>
                          </a:solidFill>
                          <a:effectLst/>
                          <a:latin typeface="Calibri" panose="020F0502020204030204" pitchFamily="34" charset="0"/>
                        </a:rPr>
                        <a:t>To focus on carbon footprint, as this has been and always will be the most vital thing to consider when planning for the future. Reduce litter, more buses, better sources of energy, better waste management.</a:t>
                      </a:r>
                    </a:p>
                  </a:txBody>
                  <a:tcPr marL="5613" marR="5613" marT="5613"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136122757"/>
                  </a:ext>
                </a:extLst>
              </a:tr>
              <a:tr h="0">
                <a:tc>
                  <a:txBody>
                    <a:bodyPr/>
                    <a:lstStyle/>
                    <a:p>
                      <a:pPr algn="l" fontAlgn="b"/>
                      <a:r>
                        <a:rPr lang="en-GB" sz="1200" b="0" i="0" u="none" strike="noStrike">
                          <a:solidFill>
                            <a:srgbClr val="000000"/>
                          </a:solidFill>
                          <a:effectLst/>
                          <a:latin typeface="Calibri" panose="020F0502020204030204" pitchFamily="34" charset="0"/>
                        </a:rPr>
                        <a:t>Comms</a:t>
                      </a:r>
                    </a:p>
                  </a:txBody>
                  <a:tcPr marL="5613" marR="5613" marT="5613"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r>
                        <a:rPr lang="en-GB" sz="1200" b="0" i="0" u="none" strike="noStrike">
                          <a:solidFill>
                            <a:srgbClr val="000000"/>
                          </a:solidFill>
                          <a:effectLst/>
                          <a:latin typeface="Calibri" panose="020F0502020204030204" pitchFamily="34" charset="0"/>
                        </a:rPr>
                        <a:t>to promote more groups who are dedicated to help the world because more sustainable</a:t>
                      </a:r>
                    </a:p>
                  </a:txBody>
                  <a:tcPr marL="5613" marR="5613" marT="561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extLst>
                  <a:ext uri="{0D108BD9-81ED-4DB2-BD59-A6C34878D82A}">
                    <a16:rowId xmlns:a16="http://schemas.microsoft.com/office/drawing/2014/main" val="286837136"/>
                  </a:ext>
                </a:extLst>
              </a:tr>
              <a:tr h="0">
                <a:tc>
                  <a:txBody>
                    <a:bodyPr/>
                    <a:lstStyle/>
                    <a:p>
                      <a:pPr algn="l" fontAlgn="b"/>
                      <a:r>
                        <a:rPr lang="en-GB" sz="1200" b="0" i="0" u="none" strike="noStrike">
                          <a:solidFill>
                            <a:srgbClr val="000000"/>
                          </a:solidFill>
                          <a:effectLst/>
                          <a:latin typeface="Calibri" panose="020F0502020204030204" pitchFamily="34" charset="0"/>
                        </a:rPr>
                        <a:t>Comms</a:t>
                      </a:r>
                    </a:p>
                  </a:txBody>
                  <a:tcPr marL="5613" marR="5613" marT="5613"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GB" sz="1200" b="0" i="0" u="none" strike="noStrike">
                          <a:solidFill>
                            <a:srgbClr val="000000"/>
                          </a:solidFill>
                          <a:effectLst/>
                          <a:latin typeface="Calibri" panose="020F0502020204030204" pitchFamily="34" charset="0"/>
                        </a:rPr>
                        <a:t>Make information on the subject more accessible. Maybe on their website or information in the student union.</a:t>
                      </a:r>
                    </a:p>
                  </a:txBody>
                  <a:tcPr marL="5613" marR="5613" marT="5613"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11428425"/>
                  </a:ext>
                </a:extLst>
              </a:tr>
              <a:tr h="0">
                <a:tc>
                  <a:txBody>
                    <a:bodyPr/>
                    <a:lstStyle/>
                    <a:p>
                      <a:pPr algn="l" fontAlgn="b"/>
                      <a:r>
                        <a:rPr lang="en-GB" sz="1200" b="0" i="0" u="none" strike="noStrike">
                          <a:solidFill>
                            <a:srgbClr val="000000"/>
                          </a:solidFill>
                          <a:effectLst/>
                          <a:latin typeface="Calibri" panose="020F0502020204030204" pitchFamily="34" charset="0"/>
                        </a:rPr>
                        <a:t>Events</a:t>
                      </a:r>
                    </a:p>
                  </a:txBody>
                  <a:tcPr marL="5613" marR="5613" marT="5613"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l" fontAlgn="b"/>
                      <a:r>
                        <a:rPr lang="en-GB" sz="1200" b="0" i="0" u="none" strike="noStrike">
                          <a:solidFill>
                            <a:srgbClr val="000000"/>
                          </a:solidFill>
                          <a:effectLst/>
                          <a:latin typeface="Calibri" panose="020F0502020204030204" pitchFamily="34" charset="0"/>
                        </a:rPr>
                        <a:t>My University can certainly increase the number of events that circulate the importance of sustainable development as well as can initiate projects that come up with new sustainable development ideas.</a:t>
                      </a:r>
                    </a:p>
                  </a:txBody>
                  <a:tcPr marL="5613" marR="5613" marT="561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2586040814"/>
                  </a:ext>
                </a:extLst>
              </a:tr>
              <a:tr h="0">
                <a:tc>
                  <a:txBody>
                    <a:bodyPr/>
                    <a:lstStyle/>
                    <a:p>
                      <a:pPr algn="l" fontAlgn="b"/>
                      <a:r>
                        <a:rPr lang="en-GB" sz="1200" b="0" i="0" u="none" strike="noStrike">
                          <a:solidFill>
                            <a:srgbClr val="000000"/>
                          </a:solidFill>
                          <a:effectLst/>
                          <a:latin typeface="Calibri" panose="020F0502020204030204" pitchFamily="34" charset="0"/>
                        </a:rPr>
                        <a:t>Events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l" fontAlgn="b"/>
                      <a:r>
                        <a:rPr lang="en-GB" sz="1200" b="0" i="0" u="none" strike="noStrike">
                          <a:solidFill>
                            <a:srgbClr val="000000"/>
                          </a:solidFill>
                          <a:effectLst/>
                          <a:latin typeface="Calibri" panose="020F0502020204030204" pitchFamily="34" charset="0"/>
                        </a:rPr>
                        <a:t>As it is not relevant to my course it would be useful to have voluntary sessions/talks</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extLst>
                  <a:ext uri="{0D108BD9-81ED-4DB2-BD59-A6C34878D82A}">
                    <a16:rowId xmlns:a16="http://schemas.microsoft.com/office/drawing/2014/main" val="1406812393"/>
                  </a:ext>
                </a:extLst>
              </a:tr>
              <a:tr h="0">
                <a:tc>
                  <a:txBody>
                    <a:bodyPr/>
                    <a:lstStyle/>
                    <a:p>
                      <a:pPr algn="l" fontAlgn="b"/>
                      <a:r>
                        <a:rPr lang="en-GB" sz="1200" b="0" i="0" u="none" strike="noStrike">
                          <a:solidFill>
                            <a:srgbClr val="000000"/>
                          </a:solidFill>
                          <a:effectLst/>
                          <a:latin typeface="Calibri" panose="020F0502020204030204" pitchFamily="34" charset="0"/>
                        </a:rPr>
                        <a:t>Events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l" fontAlgn="b"/>
                      <a:r>
                        <a:rPr lang="en-GB" sz="1200" b="0" i="0" u="none" strike="noStrike">
                          <a:solidFill>
                            <a:srgbClr val="000000"/>
                          </a:solidFill>
                          <a:effectLst/>
                          <a:latin typeface="Calibri" panose="020F0502020204030204" pitchFamily="34" charset="0"/>
                        </a:rPr>
                        <a:t>sustainability week. like a reading week, but doing projects that enourage sustainable thinking and educate those who do not know about it.</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extLst>
                  <a:ext uri="{0D108BD9-81ED-4DB2-BD59-A6C34878D82A}">
                    <a16:rowId xmlns:a16="http://schemas.microsoft.com/office/drawing/2014/main" val="3059403079"/>
                  </a:ext>
                </a:extLst>
              </a:tr>
              <a:tr h="0">
                <a:tc>
                  <a:txBody>
                    <a:bodyPr/>
                    <a:lstStyle/>
                    <a:p>
                      <a:pPr algn="l" fontAlgn="b"/>
                      <a:r>
                        <a:rPr lang="en-GB" sz="1200" b="0" i="0" u="none" strike="noStrike">
                          <a:solidFill>
                            <a:srgbClr val="000000"/>
                          </a:solidFill>
                          <a:effectLst/>
                          <a:latin typeface="Calibri" panose="020F0502020204030204" pitchFamily="34" charset="0"/>
                        </a:rPr>
                        <a:t>Events</a:t>
                      </a:r>
                    </a:p>
                  </a:txBody>
                  <a:tcPr marL="5613" marR="5613" marT="5613"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200" b="0" i="0" u="none" strike="noStrike" dirty="0">
                          <a:solidFill>
                            <a:srgbClr val="000000"/>
                          </a:solidFill>
                          <a:effectLst/>
                          <a:latin typeface="Calibri" panose="020F0502020204030204" pitchFamily="34" charset="0"/>
                        </a:rPr>
                        <a:t>Other than teaching, I suggest there should be campaigns that everyone could join, no matter what course they are in and try to solve a problem together.</a:t>
                      </a:r>
                    </a:p>
                  </a:txBody>
                  <a:tcPr marL="5613" marR="5613" marT="5613"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32980966"/>
                  </a:ext>
                </a:extLst>
              </a:tr>
            </a:tbl>
          </a:graphicData>
        </a:graphic>
      </p:graphicFrame>
    </p:spTree>
    <p:extLst>
      <p:ext uri="{BB962C8B-B14F-4D97-AF65-F5344CB8AC3E}">
        <p14:creationId xmlns:p14="http://schemas.microsoft.com/office/powerpoint/2010/main" val="3830852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6E76ABF-0207-49A3-BF31-7B72F1662A69}"/>
              </a:ext>
            </a:extLst>
          </p:cNvPr>
          <p:cNvSpPr/>
          <p:nvPr/>
        </p:nvSpPr>
        <p:spPr>
          <a:xfrm>
            <a:off x="585627" y="5445303"/>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Table 3">
            <a:extLst>
              <a:ext uri="{FF2B5EF4-FFF2-40B4-BE49-F238E27FC236}">
                <a16:creationId xmlns:a16="http://schemas.microsoft.com/office/drawing/2014/main" id="{B0AA7ACF-E805-4F45-AC72-1D9423B3B008}"/>
              </a:ext>
            </a:extLst>
          </p:cNvPr>
          <p:cNvGraphicFramePr>
            <a:graphicFrameLocks noGrp="1"/>
          </p:cNvGraphicFramePr>
          <p:nvPr>
            <p:extLst>
              <p:ext uri="{D42A27DB-BD31-4B8C-83A1-F6EECF244321}">
                <p14:modId xmlns:p14="http://schemas.microsoft.com/office/powerpoint/2010/main" val="2915008980"/>
              </p:ext>
            </p:extLst>
          </p:nvPr>
        </p:nvGraphicFramePr>
        <p:xfrm>
          <a:off x="136494" y="581301"/>
          <a:ext cx="11919012" cy="6103179"/>
        </p:xfrm>
        <a:graphic>
          <a:graphicData uri="http://schemas.openxmlformats.org/drawingml/2006/table">
            <a:tbl>
              <a:tblPr/>
              <a:tblGrid>
                <a:gridCol w="999268">
                  <a:extLst>
                    <a:ext uri="{9D8B030D-6E8A-4147-A177-3AD203B41FA5}">
                      <a16:colId xmlns:a16="http://schemas.microsoft.com/office/drawing/2014/main" val="2868683580"/>
                    </a:ext>
                  </a:extLst>
                </a:gridCol>
                <a:gridCol w="10919744">
                  <a:extLst>
                    <a:ext uri="{9D8B030D-6E8A-4147-A177-3AD203B41FA5}">
                      <a16:colId xmlns:a16="http://schemas.microsoft.com/office/drawing/2014/main" val="1148052311"/>
                    </a:ext>
                  </a:extLst>
                </a:gridCol>
              </a:tblGrid>
              <a:tr h="112266">
                <a:tc>
                  <a:txBody>
                    <a:bodyPr/>
                    <a:lstStyle/>
                    <a:p>
                      <a:pPr algn="l" fontAlgn="b"/>
                      <a:r>
                        <a:rPr lang="en-GB" sz="1400" b="0" i="0" u="none" strike="noStrike">
                          <a:solidFill>
                            <a:srgbClr val="000000"/>
                          </a:solidFill>
                          <a:effectLst/>
                          <a:latin typeface="Calibri" panose="020F0502020204030204" pitchFamily="34" charset="0"/>
                        </a:rPr>
                        <a:t>Plastics</a:t>
                      </a:r>
                    </a:p>
                  </a:txBody>
                  <a:tcPr marL="5613" marR="5613" marT="5613"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8497B0"/>
                    </a:solidFill>
                  </a:tcPr>
                </a:tc>
                <a:tc>
                  <a:txBody>
                    <a:bodyPr/>
                    <a:lstStyle/>
                    <a:p>
                      <a:pPr algn="l" fontAlgn="b"/>
                      <a:r>
                        <a:rPr lang="en-GB" sz="1400" b="0" i="0" u="none" strike="noStrike">
                          <a:solidFill>
                            <a:srgbClr val="000000"/>
                          </a:solidFill>
                          <a:effectLst/>
                          <a:latin typeface="Calibri" panose="020F0502020204030204" pitchFamily="34" charset="0"/>
                        </a:rPr>
                        <a:t>Remove use of single use coffee cups. Only use suppliers and traders that genuinely wish to make a difference and have good environmental records.</a:t>
                      </a:r>
                    </a:p>
                  </a:txBody>
                  <a:tcPr marL="5613" marR="5613" marT="561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val="1047807999"/>
                  </a:ext>
                </a:extLst>
              </a:tr>
              <a:tr h="112266">
                <a:tc>
                  <a:txBody>
                    <a:bodyPr/>
                    <a:lstStyle/>
                    <a:p>
                      <a:pPr algn="l" fontAlgn="b"/>
                      <a:r>
                        <a:rPr lang="en-GB" sz="1400" b="0" i="0" u="none" strike="noStrike">
                          <a:solidFill>
                            <a:srgbClr val="000000"/>
                          </a:solidFill>
                          <a:effectLst/>
                          <a:latin typeface="Calibri" panose="020F0502020204030204" pitchFamily="34" charset="0"/>
                        </a:rPr>
                        <a:t>Plastics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8497B0"/>
                    </a:solidFill>
                  </a:tcPr>
                </a:tc>
                <a:tc>
                  <a:txBody>
                    <a:bodyPr/>
                    <a:lstStyle/>
                    <a:p>
                      <a:pPr algn="l" fontAlgn="b"/>
                      <a:r>
                        <a:rPr lang="en-GB" sz="1400" b="0" i="0" u="none" strike="noStrike">
                          <a:solidFill>
                            <a:srgbClr val="000000"/>
                          </a:solidFill>
                          <a:effectLst/>
                          <a:latin typeface="Calibri" panose="020F0502020204030204" pitchFamily="34" charset="0"/>
                        </a:rPr>
                        <a:t>Reduce, reuse , recycle approach.  No plastics</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9E1F2"/>
                    </a:solidFill>
                  </a:tcPr>
                </a:tc>
                <a:extLst>
                  <a:ext uri="{0D108BD9-81ED-4DB2-BD59-A6C34878D82A}">
                    <a16:rowId xmlns:a16="http://schemas.microsoft.com/office/drawing/2014/main" val="3930806000"/>
                  </a:ext>
                </a:extLst>
              </a:tr>
              <a:tr h="112266">
                <a:tc>
                  <a:txBody>
                    <a:bodyPr/>
                    <a:lstStyle/>
                    <a:p>
                      <a:pPr algn="l" fontAlgn="b"/>
                      <a:r>
                        <a:rPr lang="en-GB" sz="1400" b="0" i="0" u="none" strike="noStrike">
                          <a:solidFill>
                            <a:srgbClr val="000000"/>
                          </a:solidFill>
                          <a:effectLst/>
                          <a:latin typeface="Calibri" panose="020F0502020204030204" pitchFamily="34" charset="0"/>
                        </a:rPr>
                        <a:t>Plastics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8497B0"/>
                    </a:solidFill>
                  </a:tcPr>
                </a:tc>
                <a:tc>
                  <a:txBody>
                    <a:bodyPr/>
                    <a:lstStyle/>
                    <a:p>
                      <a:pPr algn="l" fontAlgn="b"/>
                      <a:r>
                        <a:rPr lang="en-GB" sz="1400" b="0" i="0" u="none" strike="noStrike">
                          <a:solidFill>
                            <a:srgbClr val="000000"/>
                          </a:solidFill>
                          <a:effectLst/>
                          <a:latin typeface="Calibri" panose="020F0502020204030204" pitchFamily="34" charset="0"/>
                        </a:rPr>
                        <a:t>Using cutlery and plates that are not disposable. Not selling drinks from brands which are making a negative impact on the environment and in local communities. We need water to get hydrated, not soft drinks. This is a profitable area that should not be in education institutions.</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9E1F2"/>
                    </a:solidFill>
                  </a:tcPr>
                </a:tc>
                <a:extLst>
                  <a:ext uri="{0D108BD9-81ED-4DB2-BD59-A6C34878D82A}">
                    <a16:rowId xmlns:a16="http://schemas.microsoft.com/office/drawing/2014/main" val="3299749797"/>
                  </a:ext>
                </a:extLst>
              </a:tr>
              <a:tr h="112266">
                <a:tc>
                  <a:txBody>
                    <a:bodyPr/>
                    <a:lstStyle/>
                    <a:p>
                      <a:pPr algn="l" fontAlgn="b"/>
                      <a:r>
                        <a:rPr lang="en-GB" sz="1400" b="0" i="0" u="none" strike="noStrike">
                          <a:solidFill>
                            <a:srgbClr val="000000"/>
                          </a:solidFill>
                          <a:effectLst/>
                          <a:latin typeface="Calibri" panose="020F0502020204030204" pitchFamily="34" charset="0"/>
                        </a:rPr>
                        <a:t>Plastics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8497B0"/>
                    </a:solidFill>
                  </a:tcPr>
                </a:tc>
                <a:tc>
                  <a:txBody>
                    <a:bodyPr/>
                    <a:lstStyle/>
                    <a:p>
                      <a:pPr algn="l" fontAlgn="b"/>
                      <a:r>
                        <a:rPr lang="en-GB" sz="1400" b="0" i="0" u="none" strike="noStrike">
                          <a:solidFill>
                            <a:srgbClr val="000000"/>
                          </a:solidFill>
                          <a:effectLst/>
                          <a:latin typeface="Calibri" panose="020F0502020204030204" pitchFamily="34" charset="0"/>
                        </a:rPr>
                        <a:t>Becoming plastic free. sustainable construction methods. Green energy investments. not having radiators and windows open even in the new engineering building</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9E1F2"/>
                    </a:solidFill>
                  </a:tcPr>
                </a:tc>
                <a:extLst>
                  <a:ext uri="{0D108BD9-81ED-4DB2-BD59-A6C34878D82A}">
                    <a16:rowId xmlns:a16="http://schemas.microsoft.com/office/drawing/2014/main" val="1837003938"/>
                  </a:ext>
                </a:extLst>
              </a:tr>
              <a:tr h="112266">
                <a:tc>
                  <a:txBody>
                    <a:bodyPr/>
                    <a:lstStyle/>
                    <a:p>
                      <a:pPr algn="l" fontAlgn="b"/>
                      <a:r>
                        <a:rPr lang="en-GB" sz="1400" b="0" i="0" u="none" strike="noStrike">
                          <a:solidFill>
                            <a:srgbClr val="000000"/>
                          </a:solidFill>
                          <a:effectLst/>
                          <a:latin typeface="Calibri" panose="020F0502020204030204" pitchFamily="34" charset="0"/>
                        </a:rPr>
                        <a:t>Plastics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8497B0"/>
                    </a:solidFill>
                  </a:tcPr>
                </a:tc>
                <a:tc>
                  <a:txBody>
                    <a:bodyPr/>
                    <a:lstStyle/>
                    <a:p>
                      <a:pPr algn="l" fontAlgn="b"/>
                      <a:r>
                        <a:rPr lang="en-GB" sz="1400" b="0" i="0" u="none" strike="noStrike">
                          <a:solidFill>
                            <a:srgbClr val="000000"/>
                          </a:solidFill>
                          <a:effectLst/>
                          <a:latin typeface="Calibri" panose="020F0502020204030204" pitchFamily="34" charset="0"/>
                        </a:rPr>
                        <a:t>Provide eco friendly products at a lower price in the union shop to encourage sustainable shopping</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9E1F2"/>
                    </a:solidFill>
                  </a:tcPr>
                </a:tc>
                <a:extLst>
                  <a:ext uri="{0D108BD9-81ED-4DB2-BD59-A6C34878D82A}">
                    <a16:rowId xmlns:a16="http://schemas.microsoft.com/office/drawing/2014/main" val="2979128054"/>
                  </a:ext>
                </a:extLst>
              </a:tr>
              <a:tr h="112266">
                <a:tc>
                  <a:txBody>
                    <a:bodyPr/>
                    <a:lstStyle/>
                    <a:p>
                      <a:pPr algn="l" fontAlgn="b"/>
                      <a:r>
                        <a:rPr lang="en-GB" sz="1400" b="0" i="0" u="none" strike="noStrike">
                          <a:solidFill>
                            <a:srgbClr val="000000"/>
                          </a:solidFill>
                          <a:effectLst/>
                          <a:latin typeface="Calibri" panose="020F0502020204030204" pitchFamily="34" charset="0"/>
                        </a:rPr>
                        <a:t>Plastics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8497B0"/>
                    </a:solidFill>
                  </a:tcPr>
                </a:tc>
                <a:tc>
                  <a:txBody>
                    <a:bodyPr/>
                    <a:lstStyle/>
                    <a:p>
                      <a:pPr algn="l" fontAlgn="b"/>
                      <a:r>
                        <a:rPr lang="en-GB" sz="1400" b="0" i="0" u="none" strike="noStrike">
                          <a:solidFill>
                            <a:srgbClr val="000000"/>
                          </a:solidFill>
                          <a:effectLst/>
                          <a:latin typeface="Calibri" panose="020F0502020204030204" pitchFamily="34" charset="0"/>
                        </a:rPr>
                        <a:t>More water fountains to combat the use of single use plastics</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9E1F2"/>
                    </a:solidFill>
                  </a:tcPr>
                </a:tc>
                <a:extLst>
                  <a:ext uri="{0D108BD9-81ED-4DB2-BD59-A6C34878D82A}">
                    <a16:rowId xmlns:a16="http://schemas.microsoft.com/office/drawing/2014/main" val="716251059"/>
                  </a:ext>
                </a:extLst>
              </a:tr>
              <a:tr h="112266">
                <a:tc>
                  <a:txBody>
                    <a:bodyPr/>
                    <a:lstStyle/>
                    <a:p>
                      <a:pPr algn="l" fontAlgn="b"/>
                      <a:r>
                        <a:rPr lang="en-GB" sz="1400" b="0" i="0" u="none" strike="noStrike">
                          <a:solidFill>
                            <a:srgbClr val="000000"/>
                          </a:solidFill>
                          <a:effectLst/>
                          <a:latin typeface="Calibri" panose="020F0502020204030204" pitchFamily="34" charset="0"/>
                        </a:rPr>
                        <a:t>Plastics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8497B0"/>
                    </a:solidFill>
                  </a:tcPr>
                </a:tc>
                <a:tc>
                  <a:txBody>
                    <a:bodyPr/>
                    <a:lstStyle/>
                    <a:p>
                      <a:pPr algn="l" fontAlgn="b"/>
                      <a:r>
                        <a:rPr lang="en-GB" sz="1400" b="0" i="0" u="none" strike="noStrike">
                          <a:solidFill>
                            <a:srgbClr val="000000"/>
                          </a:solidFill>
                          <a:effectLst/>
                          <a:latin typeface="Calibri" panose="020F0502020204030204" pitchFamily="34" charset="0"/>
                        </a:rPr>
                        <a:t>Less use of one time use plastic. More biodegradable products in use</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D9E1F2"/>
                    </a:solidFill>
                  </a:tcPr>
                </a:tc>
                <a:extLst>
                  <a:ext uri="{0D108BD9-81ED-4DB2-BD59-A6C34878D82A}">
                    <a16:rowId xmlns:a16="http://schemas.microsoft.com/office/drawing/2014/main" val="2404064233"/>
                  </a:ext>
                </a:extLst>
              </a:tr>
              <a:tr h="203202">
                <a:tc>
                  <a:txBody>
                    <a:bodyPr/>
                    <a:lstStyle/>
                    <a:p>
                      <a:pPr algn="l" fontAlgn="b"/>
                      <a:r>
                        <a:rPr lang="en-GB" sz="1400" b="0" i="0" u="none" strike="noStrike">
                          <a:solidFill>
                            <a:srgbClr val="000000"/>
                          </a:solidFill>
                          <a:effectLst/>
                          <a:latin typeface="Calibri" panose="020F0502020204030204" pitchFamily="34" charset="0"/>
                        </a:rPr>
                        <a:t>Plastics</a:t>
                      </a:r>
                    </a:p>
                  </a:txBody>
                  <a:tcPr marL="5613" marR="5613" marT="5613"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8497B0"/>
                    </a:solidFill>
                  </a:tcPr>
                </a:tc>
                <a:tc>
                  <a:txBody>
                    <a:bodyPr/>
                    <a:lstStyle/>
                    <a:p>
                      <a:pPr algn="l" fontAlgn="b"/>
                      <a:r>
                        <a:rPr lang="en-GB" sz="1400" b="0" i="0" u="none" strike="noStrike">
                          <a:solidFill>
                            <a:srgbClr val="000000"/>
                          </a:solidFill>
                          <a:effectLst/>
                          <a:latin typeface="Calibri" panose="020F0502020204030204" pitchFamily="34" charset="0"/>
                        </a:rPr>
                        <a:t>Why the hell does every place that sells coffe only give out to go cups, even if you stay and sit in the café and get your cake on a propper plate that they need to wash afterwards anyway!!! The places should use real cups and mugs for costumers who drink there and promote bringing your own reusable cup.</a:t>
                      </a:r>
                    </a:p>
                  </a:txBody>
                  <a:tcPr marL="5613" marR="5613" marT="5613"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64129985"/>
                  </a:ext>
                </a:extLst>
              </a:tr>
              <a:tr h="112266">
                <a:tc>
                  <a:txBody>
                    <a:bodyPr/>
                    <a:lstStyle/>
                    <a:p>
                      <a:pPr algn="l" fontAlgn="b"/>
                      <a:r>
                        <a:rPr lang="en-GB" sz="1400" b="0" i="0" u="none" strike="noStrike">
                          <a:solidFill>
                            <a:srgbClr val="000000"/>
                          </a:solidFill>
                          <a:effectLst/>
                          <a:latin typeface="Calibri" panose="020F0502020204030204" pitchFamily="34" charset="0"/>
                        </a:rPr>
                        <a:t>Recycling</a:t>
                      </a:r>
                    </a:p>
                  </a:txBody>
                  <a:tcPr marL="5613" marR="5613" marT="5613"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CC99"/>
                    </a:solidFill>
                  </a:tcPr>
                </a:tc>
                <a:tc>
                  <a:txBody>
                    <a:bodyPr/>
                    <a:lstStyle/>
                    <a:p>
                      <a:pPr algn="l" fontAlgn="b"/>
                      <a:r>
                        <a:rPr lang="en-GB" sz="1400" b="0" i="0" u="none" strike="noStrike">
                          <a:solidFill>
                            <a:srgbClr val="000000"/>
                          </a:solidFill>
                          <a:effectLst/>
                          <a:latin typeface="Calibri" panose="020F0502020204030204" pitchFamily="34" charset="0"/>
                        </a:rPr>
                        <a:t>More recycling areas and less plastic in student union shops</a:t>
                      </a:r>
                    </a:p>
                  </a:txBody>
                  <a:tcPr marL="5613" marR="5613" marT="561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CC99"/>
                    </a:solidFill>
                  </a:tcPr>
                </a:tc>
                <a:extLst>
                  <a:ext uri="{0D108BD9-81ED-4DB2-BD59-A6C34878D82A}">
                    <a16:rowId xmlns:a16="http://schemas.microsoft.com/office/drawing/2014/main" val="743425902"/>
                  </a:ext>
                </a:extLst>
              </a:tr>
              <a:tr h="112266">
                <a:tc>
                  <a:txBody>
                    <a:bodyPr/>
                    <a:lstStyle/>
                    <a:p>
                      <a:pPr algn="l" fontAlgn="b"/>
                      <a:r>
                        <a:rPr lang="en-GB" sz="1400" b="0" i="0" u="none" strike="noStrike">
                          <a:solidFill>
                            <a:srgbClr val="000000"/>
                          </a:solidFill>
                          <a:effectLst/>
                          <a:latin typeface="Calibri" panose="020F0502020204030204" pitchFamily="34" charset="0"/>
                        </a:rPr>
                        <a:t>Recycling</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CC99"/>
                    </a:solidFill>
                  </a:tcPr>
                </a:tc>
                <a:tc>
                  <a:txBody>
                    <a:bodyPr/>
                    <a:lstStyle/>
                    <a:p>
                      <a:pPr algn="l" fontAlgn="b"/>
                      <a:r>
                        <a:rPr lang="en-GB" sz="1400" b="0" i="0" u="none" strike="noStrike">
                          <a:solidFill>
                            <a:srgbClr val="000000"/>
                          </a:solidFill>
                          <a:effectLst/>
                          <a:latin typeface="Calibri" panose="020F0502020204030204" pitchFamily="34" charset="0"/>
                        </a:rPr>
                        <a:t>Recycling schemes, work with environmental charities, less lawn mowing</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99"/>
                    </a:solidFill>
                  </a:tcPr>
                </a:tc>
                <a:extLst>
                  <a:ext uri="{0D108BD9-81ED-4DB2-BD59-A6C34878D82A}">
                    <a16:rowId xmlns:a16="http://schemas.microsoft.com/office/drawing/2014/main" val="3054419997"/>
                  </a:ext>
                </a:extLst>
              </a:tr>
              <a:tr h="112266">
                <a:tc>
                  <a:txBody>
                    <a:bodyPr/>
                    <a:lstStyle/>
                    <a:p>
                      <a:pPr algn="l" fontAlgn="b"/>
                      <a:r>
                        <a:rPr lang="en-GB" sz="1400" b="0" i="0" u="none" strike="noStrike">
                          <a:solidFill>
                            <a:srgbClr val="000000"/>
                          </a:solidFill>
                          <a:effectLst/>
                          <a:latin typeface="Calibri" panose="020F0502020204030204" pitchFamily="34" charset="0"/>
                        </a:rPr>
                        <a:t>Recycling</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CC99"/>
                    </a:solidFill>
                  </a:tcPr>
                </a:tc>
                <a:tc>
                  <a:txBody>
                    <a:bodyPr/>
                    <a:lstStyle/>
                    <a:p>
                      <a:pPr algn="l" fontAlgn="b"/>
                      <a:r>
                        <a:rPr lang="en-GB" sz="1400" b="0" i="0" u="none" strike="noStrike">
                          <a:solidFill>
                            <a:srgbClr val="000000"/>
                          </a:solidFill>
                          <a:effectLst/>
                          <a:latin typeface="Calibri" panose="020F0502020204030204" pitchFamily="34" charset="0"/>
                        </a:rPr>
                        <a:t>Better recycling centres/bins</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99"/>
                    </a:solidFill>
                  </a:tcPr>
                </a:tc>
                <a:extLst>
                  <a:ext uri="{0D108BD9-81ED-4DB2-BD59-A6C34878D82A}">
                    <a16:rowId xmlns:a16="http://schemas.microsoft.com/office/drawing/2014/main" val="1582299409"/>
                  </a:ext>
                </a:extLst>
              </a:tr>
              <a:tr h="112266">
                <a:tc>
                  <a:txBody>
                    <a:bodyPr/>
                    <a:lstStyle/>
                    <a:p>
                      <a:pPr algn="l" fontAlgn="b"/>
                      <a:r>
                        <a:rPr lang="en-GB" sz="1400" b="0" i="0" u="none" strike="noStrike">
                          <a:solidFill>
                            <a:srgbClr val="000000"/>
                          </a:solidFill>
                          <a:effectLst/>
                          <a:latin typeface="Calibri" panose="020F0502020204030204" pitchFamily="34" charset="0"/>
                        </a:rPr>
                        <a:t>Recycling</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CC99"/>
                    </a:solidFill>
                  </a:tcPr>
                </a:tc>
                <a:tc>
                  <a:txBody>
                    <a:bodyPr/>
                    <a:lstStyle/>
                    <a:p>
                      <a:pPr algn="l" fontAlgn="b"/>
                      <a:r>
                        <a:rPr lang="en-GB" sz="1400" b="0" i="0" u="none" strike="noStrike">
                          <a:solidFill>
                            <a:srgbClr val="000000"/>
                          </a:solidFill>
                          <a:effectLst/>
                          <a:latin typeface="Calibri" panose="020F0502020204030204" pitchFamily="34" charset="0"/>
                        </a:rPr>
                        <a:t>Better recycling facilities for cardboard and paper eg paper cups from café</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99"/>
                    </a:solidFill>
                  </a:tcPr>
                </a:tc>
                <a:extLst>
                  <a:ext uri="{0D108BD9-81ED-4DB2-BD59-A6C34878D82A}">
                    <a16:rowId xmlns:a16="http://schemas.microsoft.com/office/drawing/2014/main" val="212311345"/>
                  </a:ext>
                </a:extLst>
              </a:tr>
              <a:tr h="117879">
                <a:tc>
                  <a:txBody>
                    <a:bodyPr/>
                    <a:lstStyle/>
                    <a:p>
                      <a:pPr algn="l" fontAlgn="b"/>
                      <a:r>
                        <a:rPr lang="en-GB" sz="1400" b="0" i="0" u="none" strike="noStrike">
                          <a:solidFill>
                            <a:srgbClr val="000000"/>
                          </a:solidFill>
                          <a:effectLst/>
                          <a:latin typeface="Calibri" panose="020F0502020204030204" pitchFamily="34" charset="0"/>
                        </a:rPr>
                        <a:t>Recycling</a:t>
                      </a:r>
                    </a:p>
                  </a:txBody>
                  <a:tcPr marL="5613" marR="5613" marT="5613"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CC99"/>
                    </a:solidFill>
                  </a:tcPr>
                </a:tc>
                <a:tc>
                  <a:txBody>
                    <a:bodyPr/>
                    <a:lstStyle/>
                    <a:p>
                      <a:pPr algn="l" fontAlgn="b"/>
                      <a:r>
                        <a:rPr lang="en-GB" sz="1400" b="0" i="0" u="none" strike="noStrike">
                          <a:solidFill>
                            <a:srgbClr val="000000"/>
                          </a:solidFill>
                          <a:effectLst/>
                          <a:latin typeface="Calibri" panose="020F0502020204030204" pitchFamily="34" charset="0"/>
                        </a:rPr>
                        <a:t>All is very impressive here. But more recycling and more eduction about the big problems.</a:t>
                      </a:r>
                    </a:p>
                  </a:txBody>
                  <a:tcPr marL="5613" marR="5613" marT="5613"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CC99"/>
                    </a:solidFill>
                  </a:tcPr>
                </a:tc>
                <a:extLst>
                  <a:ext uri="{0D108BD9-81ED-4DB2-BD59-A6C34878D82A}">
                    <a16:rowId xmlns:a16="http://schemas.microsoft.com/office/drawing/2014/main" val="679357481"/>
                  </a:ext>
                </a:extLst>
              </a:tr>
              <a:tr h="112266">
                <a:tc>
                  <a:txBody>
                    <a:bodyPr/>
                    <a:lstStyle/>
                    <a:p>
                      <a:pPr algn="l" fontAlgn="b"/>
                      <a:r>
                        <a:rPr lang="en-GB" sz="1400" b="0" i="0" u="none" strike="noStrike">
                          <a:solidFill>
                            <a:srgbClr val="000000"/>
                          </a:solidFill>
                          <a:effectLst/>
                          <a:latin typeface="Calibri" panose="020F0502020204030204" pitchFamily="34" charset="0"/>
                        </a:rPr>
                        <a:t>Renewables</a:t>
                      </a:r>
                    </a:p>
                  </a:txBody>
                  <a:tcPr marL="5613" marR="5613" marT="5613"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D966"/>
                    </a:solidFill>
                  </a:tcPr>
                </a:tc>
                <a:tc>
                  <a:txBody>
                    <a:bodyPr/>
                    <a:lstStyle/>
                    <a:p>
                      <a:pPr algn="l" fontAlgn="b"/>
                      <a:r>
                        <a:rPr lang="en-GB" sz="1400" b="0" i="0" u="none" strike="noStrike">
                          <a:solidFill>
                            <a:srgbClr val="000000"/>
                          </a:solidFill>
                          <a:effectLst/>
                          <a:latin typeface="Calibri" panose="020F0502020204030204" pitchFamily="34" charset="0"/>
                        </a:rPr>
                        <a:t>Where possible invest in renewable technologies on campus e.g. solar panels</a:t>
                      </a:r>
                    </a:p>
                  </a:txBody>
                  <a:tcPr marL="5613" marR="5613" marT="561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D966"/>
                    </a:solidFill>
                  </a:tcPr>
                </a:tc>
                <a:extLst>
                  <a:ext uri="{0D108BD9-81ED-4DB2-BD59-A6C34878D82A}">
                    <a16:rowId xmlns:a16="http://schemas.microsoft.com/office/drawing/2014/main" val="3324195668"/>
                  </a:ext>
                </a:extLst>
              </a:tr>
              <a:tr h="112266">
                <a:tc>
                  <a:txBody>
                    <a:bodyPr/>
                    <a:lstStyle/>
                    <a:p>
                      <a:pPr algn="l" fontAlgn="b"/>
                      <a:r>
                        <a:rPr lang="en-GB" sz="1400" b="0" i="0" u="none" strike="noStrike">
                          <a:solidFill>
                            <a:srgbClr val="000000"/>
                          </a:solidFill>
                          <a:effectLst/>
                          <a:latin typeface="Calibri" panose="020F0502020204030204" pitchFamily="34" charset="0"/>
                        </a:rPr>
                        <a:t>Renewables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D966"/>
                    </a:solidFill>
                  </a:tcPr>
                </a:tc>
                <a:tc>
                  <a:txBody>
                    <a:bodyPr/>
                    <a:lstStyle/>
                    <a:p>
                      <a:pPr algn="l" fontAlgn="b"/>
                      <a:r>
                        <a:rPr lang="en-GB" sz="1400" b="0" i="0" u="none" strike="noStrike">
                          <a:solidFill>
                            <a:srgbClr val="000000"/>
                          </a:solidFill>
                          <a:effectLst/>
                          <a:latin typeface="Calibri" panose="020F0502020204030204" pitchFamily="34" charset="0"/>
                        </a:rPr>
                        <a:t>Renewable energy</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D966"/>
                    </a:solidFill>
                  </a:tcPr>
                </a:tc>
                <a:extLst>
                  <a:ext uri="{0D108BD9-81ED-4DB2-BD59-A6C34878D82A}">
                    <a16:rowId xmlns:a16="http://schemas.microsoft.com/office/drawing/2014/main" val="4066219944"/>
                  </a:ext>
                </a:extLst>
              </a:tr>
              <a:tr h="117879">
                <a:tc>
                  <a:txBody>
                    <a:bodyPr/>
                    <a:lstStyle/>
                    <a:p>
                      <a:pPr algn="l" fontAlgn="b"/>
                      <a:r>
                        <a:rPr lang="en-GB" sz="1400" b="0" i="0" u="none" strike="noStrike">
                          <a:solidFill>
                            <a:srgbClr val="000000"/>
                          </a:solidFill>
                          <a:effectLst/>
                          <a:latin typeface="Calibri" panose="020F0502020204030204" pitchFamily="34" charset="0"/>
                        </a:rPr>
                        <a:t>Renewables</a:t>
                      </a:r>
                    </a:p>
                  </a:txBody>
                  <a:tcPr marL="5613" marR="5613" marT="5613"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D966"/>
                    </a:solidFill>
                  </a:tcPr>
                </a:tc>
                <a:tc>
                  <a:txBody>
                    <a:bodyPr/>
                    <a:lstStyle/>
                    <a:p>
                      <a:pPr algn="l" fontAlgn="b"/>
                      <a:r>
                        <a:rPr lang="en-GB" sz="1400" b="0" i="0" u="none" strike="noStrike">
                          <a:solidFill>
                            <a:srgbClr val="000000"/>
                          </a:solidFill>
                          <a:effectLst/>
                          <a:latin typeface="Calibri" panose="020F0502020204030204" pitchFamily="34" charset="0"/>
                        </a:rPr>
                        <a:t>Invest in more solar powered energy sources for our electricity.</a:t>
                      </a:r>
                    </a:p>
                  </a:txBody>
                  <a:tcPr marL="5613" marR="5613" marT="5613"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3214770046"/>
                  </a:ext>
                </a:extLst>
              </a:tr>
              <a:tr h="112266">
                <a:tc>
                  <a:txBody>
                    <a:bodyPr/>
                    <a:lstStyle/>
                    <a:p>
                      <a:pPr algn="l" fontAlgn="b"/>
                      <a:r>
                        <a:rPr lang="en-GB" sz="1400" b="0" i="0" u="none" strike="noStrike">
                          <a:solidFill>
                            <a:srgbClr val="000000"/>
                          </a:solidFill>
                          <a:effectLst/>
                          <a:latin typeface="Calibri" panose="020F0502020204030204" pitchFamily="34" charset="0"/>
                        </a:rPr>
                        <a:t>Talks</a:t>
                      </a:r>
                    </a:p>
                  </a:txBody>
                  <a:tcPr marL="5613" marR="5613" marT="5613"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00B0F0"/>
                    </a:solidFill>
                  </a:tcPr>
                </a:tc>
                <a:tc>
                  <a:txBody>
                    <a:bodyPr/>
                    <a:lstStyle/>
                    <a:p>
                      <a:pPr algn="l" fontAlgn="b"/>
                      <a:r>
                        <a:rPr lang="en-GB" sz="1400" b="0" i="0" u="none" strike="noStrike">
                          <a:solidFill>
                            <a:srgbClr val="000000"/>
                          </a:solidFill>
                          <a:effectLst/>
                          <a:latin typeface="Calibri" panose="020F0502020204030204" pitchFamily="34" charset="0"/>
                        </a:rPr>
                        <a:t>More talks or meet ups for discussion!</a:t>
                      </a:r>
                    </a:p>
                  </a:txBody>
                  <a:tcPr marL="5613" marR="5613" marT="561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00B0F0"/>
                    </a:solidFill>
                  </a:tcPr>
                </a:tc>
                <a:extLst>
                  <a:ext uri="{0D108BD9-81ED-4DB2-BD59-A6C34878D82A}">
                    <a16:rowId xmlns:a16="http://schemas.microsoft.com/office/drawing/2014/main" val="2596580269"/>
                  </a:ext>
                </a:extLst>
              </a:tr>
              <a:tr h="112266">
                <a:tc>
                  <a:txBody>
                    <a:bodyPr/>
                    <a:lstStyle/>
                    <a:p>
                      <a:pPr algn="l" fontAlgn="b"/>
                      <a:r>
                        <a:rPr lang="en-GB" sz="1400" b="0" i="0" u="none" strike="noStrike">
                          <a:solidFill>
                            <a:srgbClr val="000000"/>
                          </a:solidFill>
                          <a:effectLst/>
                          <a:latin typeface="Calibri" panose="020F0502020204030204" pitchFamily="34" charset="0"/>
                        </a:rPr>
                        <a:t>Talks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00B0F0"/>
                    </a:solidFill>
                  </a:tcPr>
                </a:tc>
                <a:tc>
                  <a:txBody>
                    <a:bodyPr/>
                    <a:lstStyle/>
                    <a:p>
                      <a:pPr algn="l" fontAlgn="b"/>
                      <a:r>
                        <a:rPr lang="en-GB" sz="1400" b="0" i="0" u="none" strike="noStrike">
                          <a:solidFill>
                            <a:srgbClr val="000000"/>
                          </a:solidFill>
                          <a:effectLst/>
                          <a:latin typeface="Calibri" panose="020F0502020204030204" pitchFamily="34" charset="0"/>
                        </a:rPr>
                        <a:t>I think the school can hold a lecture on sustainable development to tell us the importance of sustainable development.</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00B0F0"/>
                    </a:solidFill>
                  </a:tcPr>
                </a:tc>
                <a:extLst>
                  <a:ext uri="{0D108BD9-81ED-4DB2-BD59-A6C34878D82A}">
                    <a16:rowId xmlns:a16="http://schemas.microsoft.com/office/drawing/2014/main" val="3590306079"/>
                  </a:ext>
                </a:extLst>
              </a:tr>
              <a:tr h="112266">
                <a:tc>
                  <a:txBody>
                    <a:bodyPr/>
                    <a:lstStyle/>
                    <a:p>
                      <a:pPr algn="l" fontAlgn="b"/>
                      <a:r>
                        <a:rPr lang="en-GB" sz="1400" b="0" i="0" u="none" strike="noStrike">
                          <a:solidFill>
                            <a:srgbClr val="000000"/>
                          </a:solidFill>
                          <a:effectLst/>
                          <a:latin typeface="Calibri" panose="020F0502020204030204" pitchFamily="34" charset="0"/>
                        </a:rPr>
                        <a:t>Talks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00B0F0"/>
                    </a:solidFill>
                  </a:tcPr>
                </a:tc>
                <a:tc>
                  <a:txBody>
                    <a:bodyPr/>
                    <a:lstStyle/>
                    <a:p>
                      <a:pPr algn="l" fontAlgn="b"/>
                      <a:r>
                        <a:rPr lang="en-GB" sz="1400" b="0" i="0" u="none" strike="noStrike">
                          <a:solidFill>
                            <a:srgbClr val="000000"/>
                          </a:solidFill>
                          <a:effectLst/>
                          <a:latin typeface="Calibri" panose="020F0502020204030204" pitchFamily="34" charset="0"/>
                        </a:rPr>
                        <a:t>Do talks or provide information for people to access</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00B0F0"/>
                    </a:solidFill>
                  </a:tcPr>
                </a:tc>
                <a:extLst>
                  <a:ext uri="{0D108BD9-81ED-4DB2-BD59-A6C34878D82A}">
                    <a16:rowId xmlns:a16="http://schemas.microsoft.com/office/drawing/2014/main" val="3005070624"/>
                  </a:ext>
                </a:extLst>
              </a:tr>
              <a:tr h="112266">
                <a:tc>
                  <a:txBody>
                    <a:bodyPr/>
                    <a:lstStyle/>
                    <a:p>
                      <a:pPr algn="l" fontAlgn="b"/>
                      <a:r>
                        <a:rPr lang="en-GB" sz="1400" b="0" i="0" u="none" strike="noStrike">
                          <a:solidFill>
                            <a:srgbClr val="000000"/>
                          </a:solidFill>
                          <a:effectLst/>
                          <a:latin typeface="Calibri" panose="020F0502020204030204" pitchFamily="34" charset="0"/>
                        </a:rPr>
                        <a:t>Talks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00B0F0"/>
                    </a:solidFill>
                  </a:tcPr>
                </a:tc>
                <a:tc>
                  <a:txBody>
                    <a:bodyPr/>
                    <a:lstStyle/>
                    <a:p>
                      <a:pPr algn="l" fontAlgn="b"/>
                      <a:r>
                        <a:rPr lang="en-GB" sz="1400" b="0" i="0" u="none" strike="noStrike">
                          <a:solidFill>
                            <a:srgbClr val="000000"/>
                          </a:solidFill>
                          <a:effectLst/>
                          <a:latin typeface="Calibri" panose="020F0502020204030204" pitchFamily="34" charset="0"/>
                        </a:rPr>
                        <a:t>Just maybe a lecture on it on the course or a guest speaker.</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00B0F0"/>
                    </a:solidFill>
                  </a:tcPr>
                </a:tc>
                <a:extLst>
                  <a:ext uri="{0D108BD9-81ED-4DB2-BD59-A6C34878D82A}">
                    <a16:rowId xmlns:a16="http://schemas.microsoft.com/office/drawing/2014/main" val="292312456"/>
                  </a:ext>
                </a:extLst>
              </a:tr>
              <a:tr h="112266">
                <a:tc>
                  <a:txBody>
                    <a:bodyPr/>
                    <a:lstStyle/>
                    <a:p>
                      <a:pPr algn="l" fontAlgn="b"/>
                      <a:r>
                        <a:rPr lang="en-GB" sz="1400" b="0" i="0" u="none" strike="noStrike">
                          <a:solidFill>
                            <a:srgbClr val="000000"/>
                          </a:solidFill>
                          <a:effectLst/>
                          <a:latin typeface="Calibri" panose="020F0502020204030204" pitchFamily="34" charset="0"/>
                        </a:rPr>
                        <a:t>Talks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00B0F0"/>
                    </a:solidFill>
                  </a:tcPr>
                </a:tc>
                <a:tc>
                  <a:txBody>
                    <a:bodyPr/>
                    <a:lstStyle/>
                    <a:p>
                      <a:pPr algn="l" fontAlgn="b"/>
                      <a:r>
                        <a:rPr lang="en-GB" sz="1400" b="0" i="0" u="none" strike="noStrike">
                          <a:solidFill>
                            <a:srgbClr val="000000"/>
                          </a:solidFill>
                          <a:effectLst/>
                          <a:latin typeface="Calibri" panose="020F0502020204030204" pitchFamily="34" charset="0"/>
                        </a:rPr>
                        <a:t>Additional guest speakers who work in positions that incorporate sustainable development in their businesses. It would be helpful to see sustainable development in action as much as possible so we're prepared to do the same.</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00B0F0"/>
                    </a:solidFill>
                  </a:tcPr>
                </a:tc>
                <a:extLst>
                  <a:ext uri="{0D108BD9-81ED-4DB2-BD59-A6C34878D82A}">
                    <a16:rowId xmlns:a16="http://schemas.microsoft.com/office/drawing/2014/main" val="2489525243"/>
                  </a:ext>
                </a:extLst>
              </a:tr>
              <a:tr h="112266">
                <a:tc>
                  <a:txBody>
                    <a:bodyPr/>
                    <a:lstStyle/>
                    <a:p>
                      <a:pPr algn="l" fontAlgn="b"/>
                      <a:r>
                        <a:rPr lang="en-GB" sz="1400" b="0" i="0" u="none" strike="noStrike">
                          <a:solidFill>
                            <a:srgbClr val="000000"/>
                          </a:solidFill>
                          <a:effectLst/>
                          <a:latin typeface="Calibri" panose="020F0502020204030204" pitchFamily="34" charset="0"/>
                        </a:rPr>
                        <a:t>Talks</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00B0F0"/>
                    </a:solidFill>
                  </a:tcPr>
                </a:tc>
                <a:tc>
                  <a:txBody>
                    <a:bodyPr/>
                    <a:lstStyle/>
                    <a:p>
                      <a:pPr algn="l" fontAlgn="b"/>
                      <a:r>
                        <a:rPr lang="en-GB" sz="1400" b="0" i="0" u="none" strike="noStrike">
                          <a:solidFill>
                            <a:srgbClr val="000000"/>
                          </a:solidFill>
                          <a:effectLst/>
                          <a:latin typeface="Calibri" panose="020F0502020204030204" pitchFamily="34" charset="0"/>
                        </a:rPr>
                        <a:t>Masterclasses</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00B0F0"/>
                    </a:solidFill>
                  </a:tcPr>
                </a:tc>
                <a:extLst>
                  <a:ext uri="{0D108BD9-81ED-4DB2-BD59-A6C34878D82A}">
                    <a16:rowId xmlns:a16="http://schemas.microsoft.com/office/drawing/2014/main" val="1566110364"/>
                  </a:ext>
                </a:extLst>
              </a:tr>
              <a:tr h="117879">
                <a:tc>
                  <a:txBody>
                    <a:bodyPr/>
                    <a:lstStyle/>
                    <a:p>
                      <a:pPr algn="l" fontAlgn="b"/>
                      <a:r>
                        <a:rPr lang="en-GB" sz="1400" b="0" i="0" u="none" strike="noStrike">
                          <a:solidFill>
                            <a:srgbClr val="000000"/>
                          </a:solidFill>
                          <a:effectLst/>
                          <a:latin typeface="Calibri" panose="020F0502020204030204" pitchFamily="34" charset="0"/>
                        </a:rPr>
                        <a:t>Talks</a:t>
                      </a:r>
                    </a:p>
                  </a:txBody>
                  <a:tcPr marL="5613" marR="5613" marT="5613"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en-GB" sz="1400" b="0" i="0" u="none" strike="noStrike" dirty="0">
                          <a:solidFill>
                            <a:srgbClr val="000000"/>
                          </a:solidFill>
                          <a:effectLst/>
                          <a:latin typeface="Calibri" panose="020F0502020204030204" pitchFamily="34" charset="0"/>
                        </a:rPr>
                        <a:t>Provide more seminars or talks regarding sustainable development</a:t>
                      </a:r>
                    </a:p>
                  </a:txBody>
                  <a:tcPr marL="5613" marR="5613" marT="5613"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608653986"/>
                  </a:ext>
                </a:extLst>
              </a:tr>
            </a:tbl>
          </a:graphicData>
        </a:graphic>
      </p:graphicFrame>
    </p:spTree>
    <p:extLst>
      <p:ext uri="{BB962C8B-B14F-4D97-AF65-F5344CB8AC3E}">
        <p14:creationId xmlns:p14="http://schemas.microsoft.com/office/powerpoint/2010/main" val="3626755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6E76ABF-0207-49A3-BF31-7B72F1662A69}"/>
              </a:ext>
            </a:extLst>
          </p:cNvPr>
          <p:cNvSpPr/>
          <p:nvPr/>
        </p:nvSpPr>
        <p:spPr>
          <a:xfrm>
            <a:off x="585627" y="5445303"/>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Table 3">
            <a:extLst>
              <a:ext uri="{FF2B5EF4-FFF2-40B4-BE49-F238E27FC236}">
                <a16:creationId xmlns:a16="http://schemas.microsoft.com/office/drawing/2014/main" id="{C069ED6C-1AD9-4DA7-9B73-A2AC58DB86EA}"/>
              </a:ext>
            </a:extLst>
          </p:cNvPr>
          <p:cNvGraphicFramePr>
            <a:graphicFrameLocks noGrp="1"/>
          </p:cNvGraphicFramePr>
          <p:nvPr>
            <p:extLst>
              <p:ext uri="{D42A27DB-BD31-4B8C-83A1-F6EECF244321}">
                <p14:modId xmlns:p14="http://schemas.microsoft.com/office/powerpoint/2010/main" val="2830293787"/>
              </p:ext>
            </p:extLst>
          </p:nvPr>
        </p:nvGraphicFramePr>
        <p:xfrm>
          <a:off x="424207" y="1111227"/>
          <a:ext cx="11182166" cy="4334076"/>
        </p:xfrm>
        <a:graphic>
          <a:graphicData uri="http://schemas.openxmlformats.org/drawingml/2006/table">
            <a:tbl>
              <a:tblPr/>
              <a:tblGrid>
                <a:gridCol w="745859">
                  <a:extLst>
                    <a:ext uri="{9D8B030D-6E8A-4147-A177-3AD203B41FA5}">
                      <a16:colId xmlns:a16="http://schemas.microsoft.com/office/drawing/2014/main" val="3171772928"/>
                    </a:ext>
                  </a:extLst>
                </a:gridCol>
                <a:gridCol w="10436307">
                  <a:extLst>
                    <a:ext uri="{9D8B030D-6E8A-4147-A177-3AD203B41FA5}">
                      <a16:colId xmlns:a16="http://schemas.microsoft.com/office/drawing/2014/main" val="978186293"/>
                    </a:ext>
                  </a:extLst>
                </a:gridCol>
              </a:tblGrid>
              <a:tr h="241983">
                <a:tc>
                  <a:txBody>
                    <a:bodyPr/>
                    <a:lstStyle/>
                    <a:p>
                      <a:pPr algn="l" fontAlgn="b"/>
                      <a:r>
                        <a:rPr lang="en-GB" sz="1200" b="0" i="0" u="none" strike="noStrike">
                          <a:solidFill>
                            <a:srgbClr val="000000"/>
                          </a:solidFill>
                          <a:effectLst/>
                          <a:latin typeface="Calibri" panose="020F0502020204030204" pitchFamily="34" charset="0"/>
                        </a:rPr>
                        <a:t>Food</a:t>
                      </a:r>
                    </a:p>
                  </a:txBody>
                  <a:tcPr marL="5613" marR="5613" marT="5613"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l" fontAlgn="b"/>
                      <a:r>
                        <a:rPr lang="en-GB" sz="1200" b="0" i="0" u="none" strike="noStrike">
                          <a:solidFill>
                            <a:srgbClr val="000000"/>
                          </a:solidFill>
                          <a:effectLst/>
                          <a:latin typeface="Calibri" panose="020F0502020204030204" pitchFamily="34" charset="0"/>
                        </a:rPr>
                        <a:t>Promoting local produce? Like a discount or delivery service of food from local farms/allotments</a:t>
                      </a:r>
                    </a:p>
                  </a:txBody>
                  <a:tcPr marL="5613" marR="5613" marT="561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373155244"/>
                  </a:ext>
                </a:extLst>
              </a:tr>
              <a:tr h="241983">
                <a:tc>
                  <a:txBody>
                    <a:bodyPr/>
                    <a:lstStyle/>
                    <a:p>
                      <a:pPr algn="l" fontAlgn="b"/>
                      <a:r>
                        <a:rPr lang="en-GB" sz="1200" b="0" i="0" u="none" strike="noStrike">
                          <a:solidFill>
                            <a:srgbClr val="000000"/>
                          </a:solidFill>
                          <a:effectLst/>
                          <a:latin typeface="Calibri" panose="020F0502020204030204" pitchFamily="34" charset="0"/>
                        </a:rPr>
                        <a:t>Leadership</a:t>
                      </a:r>
                    </a:p>
                  </a:txBody>
                  <a:tcPr marL="5613" marR="5613" marT="5613"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0000"/>
                    </a:solidFill>
                  </a:tcPr>
                </a:tc>
                <a:tc>
                  <a:txBody>
                    <a:bodyPr/>
                    <a:lstStyle/>
                    <a:p>
                      <a:pPr algn="l" fontAlgn="b"/>
                      <a:r>
                        <a:rPr lang="en-GB" sz="1200" b="0" i="0" u="none" strike="noStrike" dirty="0">
                          <a:solidFill>
                            <a:srgbClr val="000000"/>
                          </a:solidFill>
                          <a:effectLst/>
                          <a:latin typeface="Calibri" panose="020F0502020204030204" pitchFamily="34" charset="0"/>
                        </a:rPr>
                        <a:t>improve student leadership</a:t>
                      </a:r>
                    </a:p>
                  </a:txBody>
                  <a:tcPr marL="5613" marR="5613" marT="561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CCCC"/>
                    </a:solidFill>
                  </a:tcPr>
                </a:tc>
                <a:extLst>
                  <a:ext uri="{0D108BD9-81ED-4DB2-BD59-A6C34878D82A}">
                    <a16:rowId xmlns:a16="http://schemas.microsoft.com/office/drawing/2014/main" val="311803331"/>
                  </a:ext>
                </a:extLst>
              </a:tr>
              <a:tr h="241983">
                <a:tc>
                  <a:txBody>
                    <a:bodyPr/>
                    <a:lstStyle/>
                    <a:p>
                      <a:pPr algn="l" fontAlgn="b"/>
                      <a:r>
                        <a:rPr lang="en-GB" sz="1200" b="0" i="0" u="none" strike="noStrike">
                          <a:solidFill>
                            <a:srgbClr val="000000"/>
                          </a:solidFill>
                          <a:effectLst/>
                          <a:latin typeface="Calibri" panose="020F0502020204030204" pitchFamily="34" charset="0"/>
                        </a:rPr>
                        <a:t>Leadership</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0000"/>
                    </a:solidFill>
                  </a:tcPr>
                </a:tc>
                <a:tc>
                  <a:txBody>
                    <a:bodyPr/>
                    <a:lstStyle/>
                    <a:p>
                      <a:pPr algn="l" fontAlgn="b"/>
                      <a:r>
                        <a:rPr lang="en-GB" sz="1200" b="0" i="0" u="none" strike="noStrike">
                          <a:solidFill>
                            <a:srgbClr val="000000"/>
                          </a:solidFill>
                          <a:effectLst/>
                          <a:latin typeface="Calibri" panose="020F0502020204030204" pitchFamily="34" charset="0"/>
                        </a:rPr>
                        <a:t>Continue to fight for the environment and build a more sustainable city and country</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CC"/>
                    </a:solidFill>
                  </a:tcPr>
                </a:tc>
                <a:extLst>
                  <a:ext uri="{0D108BD9-81ED-4DB2-BD59-A6C34878D82A}">
                    <a16:rowId xmlns:a16="http://schemas.microsoft.com/office/drawing/2014/main" val="4250431330"/>
                  </a:ext>
                </a:extLst>
              </a:tr>
              <a:tr h="241983">
                <a:tc>
                  <a:txBody>
                    <a:bodyPr/>
                    <a:lstStyle/>
                    <a:p>
                      <a:pPr algn="l" fontAlgn="b"/>
                      <a:r>
                        <a:rPr lang="en-GB" sz="1200" b="0" i="0" u="none" strike="noStrike">
                          <a:solidFill>
                            <a:srgbClr val="000000"/>
                          </a:solidFill>
                          <a:effectLst/>
                          <a:latin typeface="Calibri" panose="020F0502020204030204" pitchFamily="34" charset="0"/>
                        </a:rPr>
                        <a:t>Leadership</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0000"/>
                    </a:solidFill>
                  </a:tcPr>
                </a:tc>
                <a:tc>
                  <a:txBody>
                    <a:bodyPr/>
                    <a:lstStyle/>
                    <a:p>
                      <a:pPr algn="l" fontAlgn="b"/>
                      <a:r>
                        <a:rPr lang="en-GB" sz="1200" b="0" i="0" u="none" strike="noStrike">
                          <a:solidFill>
                            <a:srgbClr val="000000"/>
                          </a:solidFill>
                          <a:effectLst/>
                          <a:latin typeface="Calibri" panose="020F0502020204030204" pitchFamily="34" charset="0"/>
                        </a:rPr>
                        <a:t>Promote their positive efforts outside of the city of Bristol and its local universities, by reaching out to other Universities and cities within the UK and beyond.</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CC"/>
                    </a:solidFill>
                  </a:tcPr>
                </a:tc>
                <a:extLst>
                  <a:ext uri="{0D108BD9-81ED-4DB2-BD59-A6C34878D82A}">
                    <a16:rowId xmlns:a16="http://schemas.microsoft.com/office/drawing/2014/main" val="851653505"/>
                  </a:ext>
                </a:extLst>
              </a:tr>
              <a:tr h="241983">
                <a:tc>
                  <a:txBody>
                    <a:bodyPr/>
                    <a:lstStyle/>
                    <a:p>
                      <a:pPr algn="l" fontAlgn="b"/>
                      <a:r>
                        <a:rPr lang="en-GB" sz="1200" b="0" i="0" u="none" strike="noStrike">
                          <a:solidFill>
                            <a:srgbClr val="000000"/>
                          </a:solidFill>
                          <a:effectLst/>
                          <a:latin typeface="Calibri" panose="020F0502020204030204" pitchFamily="34" charset="0"/>
                        </a:rPr>
                        <a:t>Leadership</a:t>
                      </a:r>
                    </a:p>
                  </a:txBody>
                  <a:tcPr marL="5613" marR="5613" marT="5613"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0000"/>
                    </a:solidFill>
                  </a:tcPr>
                </a:tc>
                <a:tc>
                  <a:txBody>
                    <a:bodyPr/>
                    <a:lstStyle/>
                    <a:p>
                      <a:pPr algn="l" fontAlgn="b"/>
                      <a:r>
                        <a:rPr lang="en-GB" sz="1200" b="0" i="0" u="none" strike="noStrike">
                          <a:solidFill>
                            <a:srgbClr val="000000"/>
                          </a:solidFill>
                          <a:effectLst/>
                          <a:latin typeface="Calibri" panose="020F0502020204030204" pitchFamily="34" charset="0"/>
                        </a:rPr>
                        <a:t>Learn about the different ways companies are changing in order to corporate with sustainable development</a:t>
                      </a:r>
                    </a:p>
                  </a:txBody>
                  <a:tcPr marL="5613" marR="5613" marT="5613"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CCCC"/>
                    </a:solidFill>
                  </a:tcPr>
                </a:tc>
                <a:extLst>
                  <a:ext uri="{0D108BD9-81ED-4DB2-BD59-A6C34878D82A}">
                    <a16:rowId xmlns:a16="http://schemas.microsoft.com/office/drawing/2014/main" val="569004343"/>
                  </a:ext>
                </a:extLst>
              </a:tr>
              <a:tr h="241983">
                <a:tc>
                  <a:txBody>
                    <a:bodyPr/>
                    <a:lstStyle/>
                    <a:p>
                      <a:pPr algn="l" fontAlgn="b"/>
                      <a:r>
                        <a:rPr lang="en-GB" sz="1200" b="0" i="0" u="none" strike="noStrike">
                          <a:solidFill>
                            <a:srgbClr val="000000"/>
                          </a:solidFill>
                          <a:effectLst/>
                          <a:latin typeface="Calibri" panose="020F0502020204030204" pitchFamily="34" charset="0"/>
                        </a:rPr>
                        <a:t>Okay</a:t>
                      </a:r>
                    </a:p>
                  </a:txBody>
                  <a:tcPr marL="5613" marR="5613" marT="5613"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00FF"/>
                    </a:solidFill>
                  </a:tcPr>
                </a:tc>
                <a:tc>
                  <a:txBody>
                    <a:bodyPr/>
                    <a:lstStyle/>
                    <a:p>
                      <a:pPr algn="l" fontAlgn="b"/>
                      <a:r>
                        <a:rPr lang="en-GB" sz="1200" b="0" i="0" u="none" strike="noStrike">
                          <a:solidFill>
                            <a:srgbClr val="000000"/>
                          </a:solidFill>
                          <a:effectLst/>
                          <a:latin typeface="Calibri" panose="020F0502020204030204" pitchFamily="34" charset="0"/>
                        </a:rPr>
                        <a:t>They are doing fine, atleast for now</a:t>
                      </a:r>
                    </a:p>
                  </a:txBody>
                  <a:tcPr marL="5613" marR="5613" marT="561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CCFF"/>
                    </a:solidFill>
                  </a:tcPr>
                </a:tc>
                <a:extLst>
                  <a:ext uri="{0D108BD9-81ED-4DB2-BD59-A6C34878D82A}">
                    <a16:rowId xmlns:a16="http://schemas.microsoft.com/office/drawing/2014/main" val="1579208404"/>
                  </a:ext>
                </a:extLst>
              </a:tr>
              <a:tr h="241983">
                <a:tc>
                  <a:txBody>
                    <a:bodyPr/>
                    <a:lstStyle/>
                    <a:p>
                      <a:pPr algn="l" fontAlgn="b"/>
                      <a:r>
                        <a:rPr lang="en-GB" sz="1200" b="0" i="0" u="none" strike="noStrike">
                          <a:solidFill>
                            <a:srgbClr val="000000"/>
                          </a:solidFill>
                          <a:effectLst/>
                          <a:latin typeface="Calibri" panose="020F0502020204030204" pitchFamily="34" charset="0"/>
                        </a:rPr>
                        <a:t>Okay</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00FF"/>
                    </a:solidFill>
                  </a:tcPr>
                </a:tc>
                <a:tc>
                  <a:txBody>
                    <a:bodyPr/>
                    <a:lstStyle/>
                    <a:p>
                      <a:pPr algn="l" fontAlgn="b"/>
                      <a:r>
                        <a:rPr lang="en-GB" sz="1200" b="0" i="0" u="none" strike="noStrike">
                          <a:solidFill>
                            <a:srgbClr val="000000"/>
                          </a:solidFill>
                          <a:effectLst/>
                          <a:latin typeface="Calibri" panose="020F0502020204030204" pitchFamily="34" charset="0"/>
                        </a:rPr>
                        <a:t>no, i believe UWE is making the right steps.</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FF"/>
                    </a:solidFill>
                  </a:tcPr>
                </a:tc>
                <a:extLst>
                  <a:ext uri="{0D108BD9-81ED-4DB2-BD59-A6C34878D82A}">
                    <a16:rowId xmlns:a16="http://schemas.microsoft.com/office/drawing/2014/main" val="627108221"/>
                  </a:ext>
                </a:extLst>
              </a:tr>
              <a:tr h="241983">
                <a:tc>
                  <a:txBody>
                    <a:bodyPr/>
                    <a:lstStyle/>
                    <a:p>
                      <a:pPr algn="l" fontAlgn="b"/>
                      <a:r>
                        <a:rPr lang="en-GB" sz="1200" b="0" i="0" u="none" strike="noStrike">
                          <a:solidFill>
                            <a:srgbClr val="000000"/>
                          </a:solidFill>
                          <a:effectLst/>
                          <a:latin typeface="Calibri" panose="020F0502020204030204" pitchFamily="34" charset="0"/>
                        </a:rPr>
                        <a:t>Okay</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00FF"/>
                    </a:solidFill>
                  </a:tcPr>
                </a:tc>
                <a:tc>
                  <a:txBody>
                    <a:bodyPr/>
                    <a:lstStyle/>
                    <a:p>
                      <a:pPr algn="l" fontAlgn="b"/>
                      <a:r>
                        <a:rPr lang="en-GB" sz="1200" b="0" i="0" u="none" strike="noStrike">
                          <a:solidFill>
                            <a:srgbClr val="000000"/>
                          </a:solidFill>
                          <a:effectLst/>
                          <a:latin typeface="Calibri" panose="020F0502020204030204" pitchFamily="34" charset="0"/>
                        </a:rPr>
                        <a:t>No I don't have suggestion right now for my place of study as they are already doing wonderful job regarding sustainable development.</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FF"/>
                    </a:solidFill>
                  </a:tcPr>
                </a:tc>
                <a:extLst>
                  <a:ext uri="{0D108BD9-81ED-4DB2-BD59-A6C34878D82A}">
                    <a16:rowId xmlns:a16="http://schemas.microsoft.com/office/drawing/2014/main" val="1907166022"/>
                  </a:ext>
                </a:extLst>
              </a:tr>
              <a:tr h="476760">
                <a:tc>
                  <a:txBody>
                    <a:bodyPr/>
                    <a:lstStyle/>
                    <a:p>
                      <a:pPr algn="l" fontAlgn="b"/>
                      <a:r>
                        <a:rPr lang="en-GB" sz="1200" b="0" i="0" u="none" strike="noStrike">
                          <a:solidFill>
                            <a:srgbClr val="000000"/>
                          </a:solidFill>
                          <a:effectLst/>
                          <a:latin typeface="Calibri" panose="020F0502020204030204" pitchFamily="34" charset="0"/>
                        </a:rPr>
                        <a:t>Okay</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00FF"/>
                    </a:solidFill>
                  </a:tcPr>
                </a:tc>
                <a:tc>
                  <a:txBody>
                    <a:bodyPr/>
                    <a:lstStyle/>
                    <a:p>
                      <a:pPr algn="l" fontAlgn="b"/>
                      <a:r>
                        <a:rPr lang="en-GB" sz="1200" b="0" i="0" u="none" strike="noStrike">
                          <a:solidFill>
                            <a:srgbClr val="000000"/>
                          </a:solidFill>
                          <a:effectLst/>
                          <a:latin typeface="Calibri" panose="020F0502020204030204" pitchFamily="34" charset="0"/>
                        </a:rPr>
                        <a:t>To be fair they do loads already and continue to improve. I think that  looking at the paper that is used in printers to ensure it's all recycled paper, getting rid of packaging including takeaway cups at the cafe outlets would be a big step in the right direction and ensuring all bins include one for compostable materials.</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FF"/>
                    </a:solidFill>
                  </a:tcPr>
                </a:tc>
                <a:extLst>
                  <a:ext uri="{0D108BD9-81ED-4DB2-BD59-A6C34878D82A}">
                    <a16:rowId xmlns:a16="http://schemas.microsoft.com/office/drawing/2014/main" val="3913922679"/>
                  </a:ext>
                </a:extLst>
              </a:tr>
              <a:tr h="241983">
                <a:tc>
                  <a:txBody>
                    <a:bodyPr/>
                    <a:lstStyle/>
                    <a:p>
                      <a:pPr algn="l" fontAlgn="b"/>
                      <a:r>
                        <a:rPr lang="en-GB" sz="1200" b="0" i="0" u="none" strike="noStrike">
                          <a:solidFill>
                            <a:srgbClr val="000000"/>
                          </a:solidFill>
                          <a:effectLst/>
                          <a:latin typeface="Calibri" panose="020F0502020204030204" pitchFamily="34" charset="0"/>
                        </a:rPr>
                        <a:t>Okay</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00FF"/>
                    </a:solidFill>
                  </a:tcPr>
                </a:tc>
                <a:tc>
                  <a:txBody>
                    <a:bodyPr/>
                    <a:lstStyle/>
                    <a:p>
                      <a:pPr algn="l" fontAlgn="b"/>
                      <a:r>
                        <a:rPr lang="en-GB" sz="1200" b="0" i="0" u="none" strike="noStrike">
                          <a:solidFill>
                            <a:srgbClr val="000000"/>
                          </a:solidFill>
                          <a:effectLst/>
                          <a:latin typeface="Calibri" panose="020F0502020204030204" pitchFamily="34" charset="0"/>
                        </a:rPr>
                        <a:t>none - it does a great job of teaching it.</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FF"/>
                    </a:solidFill>
                  </a:tcPr>
                </a:tc>
                <a:extLst>
                  <a:ext uri="{0D108BD9-81ED-4DB2-BD59-A6C34878D82A}">
                    <a16:rowId xmlns:a16="http://schemas.microsoft.com/office/drawing/2014/main" val="307601052"/>
                  </a:ext>
                </a:extLst>
              </a:tr>
              <a:tr h="476760">
                <a:tc>
                  <a:txBody>
                    <a:bodyPr/>
                    <a:lstStyle/>
                    <a:p>
                      <a:pPr algn="l" fontAlgn="b"/>
                      <a:r>
                        <a:rPr lang="en-GB" sz="1200" b="0" i="0" u="none" strike="noStrike">
                          <a:solidFill>
                            <a:srgbClr val="000000"/>
                          </a:solidFill>
                          <a:effectLst/>
                          <a:latin typeface="Calibri" panose="020F0502020204030204" pitchFamily="34" charset="0"/>
                        </a:rPr>
                        <a:t>okay</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00FF"/>
                    </a:solidFill>
                  </a:tcPr>
                </a:tc>
                <a:tc>
                  <a:txBody>
                    <a:bodyPr/>
                    <a:lstStyle/>
                    <a:p>
                      <a:pPr algn="l" fontAlgn="b"/>
                      <a:r>
                        <a:rPr lang="en-GB" sz="1200" b="0" i="0" u="none" strike="noStrike">
                          <a:solidFill>
                            <a:srgbClr val="000000"/>
                          </a:solidFill>
                          <a:effectLst/>
                          <a:latin typeface="Calibri" panose="020F0502020204030204" pitchFamily="34" charset="0"/>
                        </a:rPr>
                        <a:t>I think my course has taken great opportunities to include extra short courses such as zero carbon to make sure we are becoming more aware and be able to take action in our careers long term</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FF"/>
                    </a:solidFill>
                  </a:tcPr>
                </a:tc>
                <a:extLst>
                  <a:ext uri="{0D108BD9-81ED-4DB2-BD59-A6C34878D82A}">
                    <a16:rowId xmlns:a16="http://schemas.microsoft.com/office/drawing/2014/main" val="3268316995"/>
                  </a:ext>
                </a:extLst>
              </a:tr>
              <a:tr h="241983">
                <a:tc>
                  <a:txBody>
                    <a:bodyPr/>
                    <a:lstStyle/>
                    <a:p>
                      <a:pPr algn="l" fontAlgn="b"/>
                      <a:r>
                        <a:rPr lang="en-GB" sz="1200" b="0" i="0" u="none" strike="noStrike">
                          <a:solidFill>
                            <a:srgbClr val="000000"/>
                          </a:solidFill>
                          <a:effectLst/>
                          <a:latin typeface="Calibri" panose="020F0502020204030204" pitchFamily="34" charset="0"/>
                        </a:rPr>
                        <a:t>okay</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00FF"/>
                    </a:solidFill>
                  </a:tcPr>
                </a:tc>
                <a:tc>
                  <a:txBody>
                    <a:bodyPr/>
                    <a:lstStyle/>
                    <a:p>
                      <a:pPr algn="l" fontAlgn="b"/>
                      <a:r>
                        <a:rPr lang="en-GB" sz="1200" b="0" i="0" u="none" strike="noStrike">
                          <a:solidFill>
                            <a:srgbClr val="000000"/>
                          </a:solidFill>
                          <a:effectLst/>
                          <a:latin typeface="Calibri" panose="020F0502020204030204" pitchFamily="34" charset="0"/>
                        </a:rPr>
                        <a:t>No I think they are doing the best they can at this point in time</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FF"/>
                    </a:solidFill>
                  </a:tcPr>
                </a:tc>
                <a:extLst>
                  <a:ext uri="{0D108BD9-81ED-4DB2-BD59-A6C34878D82A}">
                    <a16:rowId xmlns:a16="http://schemas.microsoft.com/office/drawing/2014/main" val="2028860956"/>
                  </a:ext>
                </a:extLst>
              </a:tr>
              <a:tr h="241983">
                <a:tc>
                  <a:txBody>
                    <a:bodyPr/>
                    <a:lstStyle/>
                    <a:p>
                      <a:pPr algn="l" fontAlgn="b"/>
                      <a:r>
                        <a:rPr lang="en-GB" sz="1200" b="0" i="0" u="none" strike="noStrike">
                          <a:solidFill>
                            <a:srgbClr val="000000"/>
                          </a:solidFill>
                          <a:effectLst/>
                          <a:latin typeface="Calibri" panose="020F0502020204030204" pitchFamily="34" charset="0"/>
                        </a:rPr>
                        <a:t>okay</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00FF"/>
                    </a:solidFill>
                  </a:tcPr>
                </a:tc>
                <a:tc>
                  <a:txBody>
                    <a:bodyPr/>
                    <a:lstStyle/>
                    <a:p>
                      <a:pPr algn="l" fontAlgn="b"/>
                      <a:r>
                        <a:rPr lang="en-GB" sz="1200" b="0" i="0" u="none" strike="noStrike">
                          <a:solidFill>
                            <a:srgbClr val="000000"/>
                          </a:solidFill>
                          <a:effectLst/>
                          <a:latin typeface="Calibri" panose="020F0502020204030204" pitchFamily="34" charset="0"/>
                        </a:rPr>
                        <a:t>Nothing that I have seen so far has been particularly terrible towards sustainable development</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FF"/>
                    </a:solidFill>
                  </a:tcPr>
                </a:tc>
                <a:extLst>
                  <a:ext uri="{0D108BD9-81ED-4DB2-BD59-A6C34878D82A}">
                    <a16:rowId xmlns:a16="http://schemas.microsoft.com/office/drawing/2014/main" val="209866578"/>
                  </a:ext>
                </a:extLst>
              </a:tr>
              <a:tr h="241983">
                <a:tc>
                  <a:txBody>
                    <a:bodyPr/>
                    <a:lstStyle/>
                    <a:p>
                      <a:pPr algn="l" fontAlgn="b"/>
                      <a:r>
                        <a:rPr lang="en-GB" sz="1200" b="0" i="0" u="none" strike="noStrike">
                          <a:solidFill>
                            <a:srgbClr val="000000"/>
                          </a:solidFill>
                          <a:effectLst/>
                          <a:latin typeface="Calibri" panose="020F0502020204030204" pitchFamily="34" charset="0"/>
                        </a:rPr>
                        <a:t>okay</a:t>
                      </a:r>
                    </a:p>
                  </a:txBody>
                  <a:tcPr marL="5613" marR="5613" marT="5613" marB="0" anchor="b">
                    <a:lnL w="12700" cap="flat" cmpd="sng" algn="ctr">
                      <a:solidFill>
                        <a:srgbClr val="000000"/>
                      </a:solidFill>
                      <a:prstDash val="solid"/>
                      <a:round/>
                      <a:headEnd type="none" w="med" len="med"/>
                      <a:tailEnd type="none" w="med" len="med"/>
                    </a:lnL>
                    <a:lnR>
                      <a:noFill/>
                    </a:lnR>
                    <a:lnT>
                      <a:noFill/>
                    </a:lnT>
                    <a:lnB>
                      <a:noFill/>
                    </a:lnB>
                    <a:solidFill>
                      <a:srgbClr val="FF00FF"/>
                    </a:solidFill>
                  </a:tcPr>
                </a:tc>
                <a:tc>
                  <a:txBody>
                    <a:bodyPr/>
                    <a:lstStyle/>
                    <a:p>
                      <a:pPr algn="l" fontAlgn="b"/>
                      <a:r>
                        <a:rPr lang="en-GB" sz="1200" b="0" i="0" u="none" strike="noStrike">
                          <a:solidFill>
                            <a:srgbClr val="000000"/>
                          </a:solidFill>
                          <a:effectLst/>
                          <a:latin typeface="Calibri" panose="020F0502020204030204" pitchFamily="34" charset="0"/>
                        </a:rPr>
                        <a:t>We already had a good talk on sustainable development</a:t>
                      </a:r>
                    </a:p>
                  </a:txBody>
                  <a:tcPr marL="5613" marR="5613" marT="5613" marB="0" anchor="b">
                    <a:lnL>
                      <a:noFill/>
                    </a:lnL>
                    <a:lnR w="12700" cap="flat" cmpd="sng" algn="ctr">
                      <a:solidFill>
                        <a:srgbClr val="000000"/>
                      </a:solidFill>
                      <a:prstDash val="solid"/>
                      <a:round/>
                      <a:headEnd type="none" w="med" len="med"/>
                      <a:tailEnd type="none" w="med" len="med"/>
                    </a:lnR>
                    <a:lnT>
                      <a:noFill/>
                    </a:lnT>
                    <a:lnB>
                      <a:noFill/>
                    </a:lnB>
                    <a:solidFill>
                      <a:srgbClr val="FFCCFF"/>
                    </a:solidFill>
                  </a:tcPr>
                </a:tc>
                <a:extLst>
                  <a:ext uri="{0D108BD9-81ED-4DB2-BD59-A6C34878D82A}">
                    <a16:rowId xmlns:a16="http://schemas.microsoft.com/office/drawing/2014/main" val="2932412759"/>
                  </a:ext>
                </a:extLst>
              </a:tr>
              <a:tr h="476760">
                <a:tc>
                  <a:txBody>
                    <a:bodyPr/>
                    <a:lstStyle/>
                    <a:p>
                      <a:pPr algn="l" fontAlgn="b"/>
                      <a:r>
                        <a:rPr lang="en-GB" sz="1200" b="0" i="0" u="none" strike="noStrike">
                          <a:solidFill>
                            <a:srgbClr val="000000"/>
                          </a:solidFill>
                          <a:effectLst/>
                          <a:latin typeface="Calibri" panose="020F0502020204030204" pitchFamily="34" charset="0"/>
                        </a:rPr>
                        <a:t>Okay</a:t>
                      </a:r>
                    </a:p>
                  </a:txBody>
                  <a:tcPr marL="5613" marR="5613" marT="5613"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00FF"/>
                    </a:solidFill>
                  </a:tcPr>
                </a:tc>
                <a:tc>
                  <a:txBody>
                    <a:bodyPr/>
                    <a:lstStyle/>
                    <a:p>
                      <a:pPr algn="l" fontAlgn="b"/>
                      <a:r>
                        <a:rPr lang="en-GB" sz="1200" b="0" i="0" u="none" strike="noStrike" dirty="0">
                          <a:solidFill>
                            <a:srgbClr val="000000"/>
                          </a:solidFill>
                          <a:effectLst/>
                          <a:latin typeface="Calibri" panose="020F0502020204030204" pitchFamily="34" charset="0"/>
                        </a:rPr>
                        <a:t>As far as I am aware, UWE advocate for a lot of environmental protection options, for example providing online versions of textbooks etc to save paper, and I believe they have committed to being carbon neutral within the next 10 years.</a:t>
                      </a:r>
                    </a:p>
                  </a:txBody>
                  <a:tcPr marL="5613" marR="5613" marT="5613"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117302337"/>
                  </a:ext>
                </a:extLst>
              </a:tr>
            </a:tbl>
          </a:graphicData>
        </a:graphic>
      </p:graphicFrame>
    </p:spTree>
    <p:extLst>
      <p:ext uri="{BB962C8B-B14F-4D97-AF65-F5344CB8AC3E}">
        <p14:creationId xmlns:p14="http://schemas.microsoft.com/office/powerpoint/2010/main" val="2590935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D6CBD-0F03-4907-8BFE-619301565DE8}"/>
              </a:ext>
            </a:extLst>
          </p:cNvPr>
          <p:cNvSpPr>
            <a:spLocks noGrp="1"/>
          </p:cNvSpPr>
          <p:nvPr>
            <p:ph type="title"/>
          </p:nvPr>
        </p:nvSpPr>
        <p:spPr>
          <a:xfrm>
            <a:off x="8282865" y="106532"/>
            <a:ext cx="3836941" cy="567524"/>
          </a:xfrm>
        </p:spPr>
        <p:txBody>
          <a:bodyPr>
            <a:normAutofit/>
          </a:bodyPr>
          <a:lstStyle/>
          <a:p>
            <a:pPr algn="r"/>
            <a:r>
              <a:rPr lang="en-GB" sz="2400" b="1" dirty="0"/>
              <a:t>Student Demographics</a:t>
            </a:r>
          </a:p>
        </p:txBody>
      </p:sp>
      <p:sp>
        <p:nvSpPr>
          <p:cNvPr id="5" name="Text Placeholder 4">
            <a:extLst>
              <a:ext uri="{FF2B5EF4-FFF2-40B4-BE49-F238E27FC236}">
                <a16:creationId xmlns:a16="http://schemas.microsoft.com/office/drawing/2014/main" id="{5E32FB5F-457B-4F78-BBE0-64962A98F18A}"/>
              </a:ext>
            </a:extLst>
          </p:cNvPr>
          <p:cNvSpPr>
            <a:spLocks noGrp="1"/>
          </p:cNvSpPr>
          <p:nvPr>
            <p:ph type="body" idx="1"/>
          </p:nvPr>
        </p:nvSpPr>
        <p:spPr>
          <a:xfrm>
            <a:off x="183780" y="754309"/>
            <a:ext cx="10515600" cy="1500187"/>
          </a:xfrm>
        </p:spPr>
        <p:txBody>
          <a:bodyPr/>
          <a:lstStyle/>
          <a:p>
            <a:pPr marL="342900" indent="-342900">
              <a:buFont typeface="Arial" panose="020B0604020202020204" pitchFamily="34" charset="0"/>
              <a:buChar char="•"/>
            </a:pPr>
            <a:r>
              <a:rPr lang="en-GB" sz="1800" dirty="0">
                <a:solidFill>
                  <a:schemeClr val="tx1"/>
                </a:solidFill>
              </a:rPr>
              <a:t>273 UWE Bristol students responded</a:t>
            </a:r>
          </a:p>
          <a:p>
            <a:pPr marL="342900" indent="-342900">
              <a:buFont typeface="Arial" panose="020B0604020202020204" pitchFamily="34" charset="0"/>
              <a:buChar char="•"/>
            </a:pPr>
            <a:r>
              <a:rPr lang="en-GB" sz="1800" dirty="0">
                <a:solidFill>
                  <a:schemeClr val="tx1"/>
                </a:solidFill>
              </a:rPr>
              <a:t>70% studying Bachelor’s degree courses, 17% Master’s level courses</a:t>
            </a:r>
          </a:p>
          <a:p>
            <a:pPr marL="342900" indent="-342900">
              <a:buFont typeface="Arial" panose="020B0604020202020204" pitchFamily="34" charset="0"/>
              <a:buChar char="•"/>
            </a:pPr>
            <a:r>
              <a:rPr lang="en-GB" sz="1800" dirty="0">
                <a:solidFill>
                  <a:schemeClr val="tx1"/>
                </a:solidFill>
              </a:rPr>
              <a:t>60% of respondents are based at </a:t>
            </a:r>
            <a:r>
              <a:rPr lang="en-GB" sz="1800" dirty="0" err="1">
                <a:solidFill>
                  <a:schemeClr val="tx1"/>
                </a:solidFill>
              </a:rPr>
              <a:t>Frenchay</a:t>
            </a:r>
            <a:r>
              <a:rPr lang="en-GB" sz="1800" dirty="0">
                <a:solidFill>
                  <a:schemeClr val="tx1"/>
                </a:solidFill>
              </a:rPr>
              <a:t> campus</a:t>
            </a:r>
          </a:p>
          <a:p>
            <a:pPr marL="342900" indent="-342900">
              <a:buFont typeface="Arial" panose="020B0604020202020204" pitchFamily="34" charset="0"/>
              <a:buChar char="•"/>
            </a:pPr>
            <a:r>
              <a:rPr lang="en-GB" sz="1800" dirty="0">
                <a:solidFill>
                  <a:schemeClr val="tx1"/>
                </a:solidFill>
              </a:rPr>
              <a:t>53% have come straight to University from school, 22% have been away from formal education for 1 year, 13% 2-5 years, 12% more than 5 years. </a:t>
            </a:r>
          </a:p>
        </p:txBody>
      </p:sp>
      <p:graphicFrame>
        <p:nvGraphicFramePr>
          <p:cNvPr id="7" name="Chart 6">
            <a:extLst>
              <a:ext uri="{FF2B5EF4-FFF2-40B4-BE49-F238E27FC236}">
                <a16:creationId xmlns:a16="http://schemas.microsoft.com/office/drawing/2014/main" id="{00000000-0008-0000-0500-000003000000}"/>
              </a:ext>
            </a:extLst>
          </p:cNvPr>
          <p:cNvGraphicFramePr>
            <a:graphicFrameLocks/>
          </p:cNvGraphicFramePr>
          <p:nvPr>
            <p:extLst>
              <p:ext uri="{D42A27DB-BD31-4B8C-83A1-F6EECF244321}">
                <p14:modId xmlns:p14="http://schemas.microsoft.com/office/powerpoint/2010/main" val="9280366"/>
              </p:ext>
            </p:extLst>
          </p:nvPr>
        </p:nvGraphicFramePr>
        <p:xfrm>
          <a:off x="552338" y="2547890"/>
          <a:ext cx="4010786" cy="317693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00000000-0008-0000-0500-000006000000}"/>
              </a:ext>
            </a:extLst>
          </p:cNvPr>
          <p:cNvGraphicFramePr>
            <a:graphicFrameLocks/>
          </p:cNvGraphicFramePr>
          <p:nvPr>
            <p:extLst>
              <p:ext uri="{D42A27DB-BD31-4B8C-83A1-F6EECF244321}">
                <p14:modId xmlns:p14="http://schemas.microsoft.com/office/powerpoint/2010/main" val="1735110003"/>
              </p:ext>
            </p:extLst>
          </p:nvPr>
        </p:nvGraphicFramePr>
        <p:xfrm>
          <a:off x="5220070" y="2334749"/>
          <a:ext cx="6899736" cy="452325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45719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2D5D992-B868-44DD-86EF-470532D42A4E}"/>
              </a:ext>
            </a:extLst>
          </p:cNvPr>
          <p:cNvSpPr/>
          <p:nvPr/>
        </p:nvSpPr>
        <p:spPr>
          <a:xfrm>
            <a:off x="585627" y="5445303"/>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0" name="Chart 9">
            <a:extLst>
              <a:ext uri="{FF2B5EF4-FFF2-40B4-BE49-F238E27FC236}">
                <a16:creationId xmlns:a16="http://schemas.microsoft.com/office/drawing/2014/main" id="{B6C1ED2D-698F-4291-885C-C52F2071A9D4}"/>
              </a:ext>
            </a:extLst>
          </p:cNvPr>
          <p:cNvGraphicFramePr>
            <a:graphicFrameLocks/>
          </p:cNvGraphicFramePr>
          <p:nvPr>
            <p:extLst>
              <p:ext uri="{D42A27DB-BD31-4B8C-83A1-F6EECF244321}">
                <p14:modId xmlns:p14="http://schemas.microsoft.com/office/powerpoint/2010/main" val="3638095099"/>
              </p:ext>
            </p:extLst>
          </p:nvPr>
        </p:nvGraphicFramePr>
        <p:xfrm>
          <a:off x="353439" y="4140485"/>
          <a:ext cx="3992530" cy="260628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a:extLst>
              <a:ext uri="{FF2B5EF4-FFF2-40B4-BE49-F238E27FC236}">
                <a16:creationId xmlns:a16="http://schemas.microsoft.com/office/drawing/2014/main" id="{00000000-0008-0000-0500-000007000000}"/>
              </a:ext>
            </a:extLst>
          </p:cNvPr>
          <p:cNvGraphicFramePr>
            <a:graphicFrameLocks/>
          </p:cNvGraphicFramePr>
          <p:nvPr>
            <p:extLst>
              <p:ext uri="{D42A27DB-BD31-4B8C-83A1-F6EECF244321}">
                <p14:modId xmlns:p14="http://schemas.microsoft.com/office/powerpoint/2010/main" val="1369470970"/>
              </p:ext>
            </p:extLst>
          </p:nvPr>
        </p:nvGraphicFramePr>
        <p:xfrm>
          <a:off x="107705" y="702068"/>
          <a:ext cx="4340008" cy="294665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00000000-0008-0000-0500-000008000000}"/>
              </a:ext>
            </a:extLst>
          </p:cNvPr>
          <p:cNvGraphicFramePr>
            <a:graphicFrameLocks/>
          </p:cNvGraphicFramePr>
          <p:nvPr>
            <p:extLst>
              <p:ext uri="{D42A27DB-BD31-4B8C-83A1-F6EECF244321}">
                <p14:modId xmlns:p14="http://schemas.microsoft.com/office/powerpoint/2010/main" val="1539892044"/>
              </p:ext>
            </p:extLst>
          </p:nvPr>
        </p:nvGraphicFramePr>
        <p:xfrm>
          <a:off x="107705" y="3648722"/>
          <a:ext cx="4238264" cy="294665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Chart 11">
            <a:extLst>
              <a:ext uri="{FF2B5EF4-FFF2-40B4-BE49-F238E27FC236}">
                <a16:creationId xmlns:a16="http://schemas.microsoft.com/office/drawing/2014/main" id="{00000000-0008-0000-0500-000009000000}"/>
              </a:ext>
            </a:extLst>
          </p:cNvPr>
          <p:cNvGraphicFramePr>
            <a:graphicFrameLocks/>
          </p:cNvGraphicFramePr>
          <p:nvPr>
            <p:extLst>
              <p:ext uri="{D42A27DB-BD31-4B8C-83A1-F6EECF244321}">
                <p14:modId xmlns:p14="http://schemas.microsoft.com/office/powerpoint/2010/main" val="3576306539"/>
              </p:ext>
            </p:extLst>
          </p:nvPr>
        </p:nvGraphicFramePr>
        <p:xfrm>
          <a:off x="4893197" y="1429306"/>
          <a:ext cx="7063242" cy="4898825"/>
        </p:xfrm>
        <a:graphic>
          <a:graphicData uri="http://schemas.openxmlformats.org/drawingml/2006/chart">
            <c:chart xmlns:c="http://schemas.openxmlformats.org/drawingml/2006/chart" xmlns:r="http://schemas.openxmlformats.org/officeDocument/2006/relationships" r:id="rId5"/>
          </a:graphicData>
        </a:graphic>
      </p:graphicFrame>
      <p:sp>
        <p:nvSpPr>
          <p:cNvPr id="13" name="Title 1">
            <a:extLst>
              <a:ext uri="{FF2B5EF4-FFF2-40B4-BE49-F238E27FC236}">
                <a16:creationId xmlns:a16="http://schemas.microsoft.com/office/drawing/2014/main" id="{05953BB6-6EEB-47E2-9D19-B048FFC27CF0}"/>
              </a:ext>
            </a:extLst>
          </p:cNvPr>
          <p:cNvSpPr>
            <a:spLocks noGrp="1"/>
          </p:cNvSpPr>
          <p:nvPr>
            <p:ph type="title"/>
          </p:nvPr>
        </p:nvSpPr>
        <p:spPr>
          <a:xfrm>
            <a:off x="8247354" y="361194"/>
            <a:ext cx="3836941" cy="567524"/>
          </a:xfrm>
        </p:spPr>
        <p:txBody>
          <a:bodyPr>
            <a:normAutofit/>
          </a:bodyPr>
          <a:lstStyle/>
          <a:p>
            <a:pPr algn="r"/>
            <a:r>
              <a:rPr lang="en-GB" sz="2400" b="1" dirty="0"/>
              <a:t>Student Demographics</a:t>
            </a:r>
          </a:p>
        </p:txBody>
      </p:sp>
    </p:spTree>
    <p:extLst>
      <p:ext uri="{BB962C8B-B14F-4D97-AF65-F5344CB8AC3E}">
        <p14:creationId xmlns:p14="http://schemas.microsoft.com/office/powerpoint/2010/main" val="3196647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5FA6D34-6A11-4CE0-8C2E-94DE905101F1}"/>
              </a:ext>
            </a:extLst>
          </p:cNvPr>
          <p:cNvSpPr/>
          <p:nvPr/>
        </p:nvSpPr>
        <p:spPr>
          <a:xfrm>
            <a:off x="585627" y="5445303"/>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3" name="Chart 2">
            <a:extLst>
              <a:ext uri="{FF2B5EF4-FFF2-40B4-BE49-F238E27FC236}">
                <a16:creationId xmlns:a16="http://schemas.microsoft.com/office/drawing/2014/main" id="{5B1E1312-0C3F-40B6-AE02-87BB07828110}"/>
              </a:ext>
            </a:extLst>
          </p:cNvPr>
          <p:cNvGraphicFramePr>
            <a:graphicFrameLocks/>
          </p:cNvGraphicFramePr>
          <p:nvPr>
            <p:extLst>
              <p:ext uri="{D42A27DB-BD31-4B8C-83A1-F6EECF244321}">
                <p14:modId xmlns:p14="http://schemas.microsoft.com/office/powerpoint/2010/main" val="1063885421"/>
              </p:ext>
            </p:extLst>
          </p:nvPr>
        </p:nvGraphicFramePr>
        <p:xfrm>
          <a:off x="360768" y="626533"/>
          <a:ext cx="5166727" cy="607221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98251779-D78B-47A7-82C3-1B6F10F48025}"/>
              </a:ext>
            </a:extLst>
          </p:cNvPr>
          <p:cNvGraphicFramePr>
            <a:graphicFrameLocks/>
          </p:cNvGraphicFramePr>
          <p:nvPr>
            <p:extLst>
              <p:ext uri="{D42A27DB-BD31-4B8C-83A1-F6EECF244321}">
                <p14:modId xmlns:p14="http://schemas.microsoft.com/office/powerpoint/2010/main" val="5632802"/>
              </p:ext>
            </p:extLst>
          </p:nvPr>
        </p:nvGraphicFramePr>
        <p:xfrm>
          <a:off x="125828" y="467284"/>
          <a:ext cx="11940344" cy="62314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34913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856585B-F01E-4893-AA91-181989B58F76}"/>
              </a:ext>
            </a:extLst>
          </p:cNvPr>
          <p:cNvSpPr/>
          <p:nvPr/>
        </p:nvSpPr>
        <p:spPr>
          <a:xfrm>
            <a:off x="585627" y="5445303"/>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Chart 4">
            <a:extLst>
              <a:ext uri="{FF2B5EF4-FFF2-40B4-BE49-F238E27FC236}">
                <a16:creationId xmlns:a16="http://schemas.microsoft.com/office/drawing/2014/main" id="{BB651D63-32B8-467F-BF7F-67BBB18F63A3}"/>
              </a:ext>
            </a:extLst>
          </p:cNvPr>
          <p:cNvGraphicFramePr>
            <a:graphicFrameLocks/>
          </p:cNvGraphicFramePr>
          <p:nvPr>
            <p:extLst>
              <p:ext uri="{D42A27DB-BD31-4B8C-83A1-F6EECF244321}">
                <p14:modId xmlns:p14="http://schemas.microsoft.com/office/powerpoint/2010/main" val="2348483074"/>
              </p:ext>
            </p:extLst>
          </p:nvPr>
        </p:nvGraphicFramePr>
        <p:xfrm>
          <a:off x="186431" y="513286"/>
          <a:ext cx="6146307" cy="612721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a:extLst>
              <a:ext uri="{FF2B5EF4-FFF2-40B4-BE49-F238E27FC236}">
                <a16:creationId xmlns:a16="http://schemas.microsoft.com/office/drawing/2014/main" id="{5956ABF6-95C8-4784-8C00-F9ABB7084D3E}"/>
              </a:ext>
            </a:extLst>
          </p:cNvPr>
          <p:cNvGraphicFramePr>
            <a:graphicFrameLocks/>
          </p:cNvGraphicFramePr>
          <p:nvPr>
            <p:extLst>
              <p:ext uri="{D42A27DB-BD31-4B8C-83A1-F6EECF244321}">
                <p14:modId xmlns:p14="http://schemas.microsoft.com/office/powerpoint/2010/main" val="1697992835"/>
              </p:ext>
            </p:extLst>
          </p:nvPr>
        </p:nvGraphicFramePr>
        <p:xfrm>
          <a:off x="6332738" y="476103"/>
          <a:ext cx="5747111" cy="638189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45188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4B0BDBC-FD0B-43E8-A886-1099F6EDBD9D}"/>
              </a:ext>
            </a:extLst>
          </p:cNvPr>
          <p:cNvSpPr/>
          <p:nvPr/>
        </p:nvSpPr>
        <p:spPr>
          <a:xfrm>
            <a:off x="585627" y="5445303"/>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Chart 4">
            <a:extLst>
              <a:ext uri="{FF2B5EF4-FFF2-40B4-BE49-F238E27FC236}">
                <a16:creationId xmlns:a16="http://schemas.microsoft.com/office/drawing/2014/main" id="{24BDB346-ABAE-42C9-ACD7-D137B39403B1}"/>
              </a:ext>
            </a:extLst>
          </p:cNvPr>
          <p:cNvGraphicFramePr>
            <a:graphicFrameLocks/>
          </p:cNvGraphicFramePr>
          <p:nvPr>
            <p:extLst>
              <p:ext uri="{D42A27DB-BD31-4B8C-83A1-F6EECF244321}">
                <p14:modId xmlns:p14="http://schemas.microsoft.com/office/powerpoint/2010/main" val="3963811950"/>
              </p:ext>
            </p:extLst>
          </p:nvPr>
        </p:nvGraphicFramePr>
        <p:xfrm>
          <a:off x="378397" y="648071"/>
          <a:ext cx="11435206" cy="59835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64077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2118FD7-B588-45B4-B732-77096994AEE3}"/>
              </a:ext>
            </a:extLst>
          </p:cNvPr>
          <p:cNvSpPr/>
          <p:nvPr/>
        </p:nvSpPr>
        <p:spPr>
          <a:xfrm>
            <a:off x="585627" y="5445303"/>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Chart 5">
            <a:extLst>
              <a:ext uri="{FF2B5EF4-FFF2-40B4-BE49-F238E27FC236}">
                <a16:creationId xmlns:a16="http://schemas.microsoft.com/office/drawing/2014/main" id="{E87C9E23-9328-4EEC-9C13-BDF0AE6FCDC3}"/>
              </a:ext>
            </a:extLst>
          </p:cNvPr>
          <p:cNvGraphicFramePr>
            <a:graphicFrameLocks/>
          </p:cNvGraphicFramePr>
          <p:nvPr>
            <p:extLst>
              <p:ext uri="{D42A27DB-BD31-4B8C-83A1-F6EECF244321}">
                <p14:modId xmlns:p14="http://schemas.microsoft.com/office/powerpoint/2010/main" val="2454826876"/>
              </p:ext>
            </p:extLst>
          </p:nvPr>
        </p:nvGraphicFramePr>
        <p:xfrm>
          <a:off x="124287" y="506027"/>
          <a:ext cx="11958221" cy="628539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03657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8998F36-FE85-4170-8C04-9680F98FE6E2}"/>
              </a:ext>
            </a:extLst>
          </p:cNvPr>
          <p:cNvSpPr/>
          <p:nvPr/>
        </p:nvSpPr>
        <p:spPr>
          <a:xfrm>
            <a:off x="585627" y="5445303"/>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2" name="Chart 11">
            <a:extLst>
              <a:ext uri="{FF2B5EF4-FFF2-40B4-BE49-F238E27FC236}">
                <a16:creationId xmlns:a16="http://schemas.microsoft.com/office/drawing/2014/main" id="{6B255114-F9E5-47B7-AB45-88DF02FDE3A4}"/>
              </a:ext>
            </a:extLst>
          </p:cNvPr>
          <p:cNvGraphicFramePr>
            <a:graphicFrameLocks/>
          </p:cNvGraphicFramePr>
          <p:nvPr>
            <p:extLst>
              <p:ext uri="{D42A27DB-BD31-4B8C-83A1-F6EECF244321}">
                <p14:modId xmlns:p14="http://schemas.microsoft.com/office/powerpoint/2010/main" val="2955828281"/>
              </p:ext>
            </p:extLst>
          </p:nvPr>
        </p:nvGraphicFramePr>
        <p:xfrm>
          <a:off x="145284" y="523783"/>
          <a:ext cx="11804060" cy="616110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2361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6E76ABF-0207-49A3-BF31-7B72F1662A69}"/>
              </a:ext>
            </a:extLst>
          </p:cNvPr>
          <p:cNvSpPr/>
          <p:nvPr/>
        </p:nvSpPr>
        <p:spPr>
          <a:xfrm>
            <a:off x="585627" y="5445303"/>
            <a:ext cx="2619910" cy="141269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Chart 5">
            <a:extLst>
              <a:ext uri="{FF2B5EF4-FFF2-40B4-BE49-F238E27FC236}">
                <a16:creationId xmlns:a16="http://schemas.microsoft.com/office/drawing/2014/main" id="{74A17095-A4B9-42E3-A43D-D1E699F0996F}"/>
              </a:ext>
            </a:extLst>
          </p:cNvPr>
          <p:cNvGraphicFramePr>
            <a:graphicFrameLocks/>
          </p:cNvGraphicFramePr>
          <p:nvPr>
            <p:extLst>
              <p:ext uri="{D42A27DB-BD31-4B8C-83A1-F6EECF244321}">
                <p14:modId xmlns:p14="http://schemas.microsoft.com/office/powerpoint/2010/main" val="48406475"/>
              </p:ext>
            </p:extLst>
          </p:nvPr>
        </p:nvGraphicFramePr>
        <p:xfrm>
          <a:off x="185316" y="505275"/>
          <a:ext cx="11870560" cy="62417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9647188"/>
      </p:ext>
    </p:extLst>
  </p:cSld>
  <p:clrMapOvr>
    <a:masterClrMapping/>
  </p:clrMapOvr>
</p:sld>
</file>

<file path=ppt/theme/theme1.xml><?xml version="1.0" encoding="utf-8"?>
<a:theme xmlns:a="http://schemas.openxmlformats.org/drawingml/2006/main" name="TheStudentsUnion-PPT-Theme">
  <a:themeElements>
    <a:clrScheme name="Custom 1">
      <a:dk1>
        <a:sysClr val="windowText" lastClr="000000"/>
      </a:dk1>
      <a:lt1>
        <a:sysClr val="window" lastClr="FFFFFF"/>
      </a:lt1>
      <a:dk2>
        <a:srgbClr val="44546A"/>
      </a:dk2>
      <a:lt2>
        <a:srgbClr val="E7E6E6"/>
      </a:lt2>
      <a:accent1>
        <a:srgbClr val="E9354A"/>
      </a:accent1>
      <a:accent2>
        <a:srgbClr val="FFE44D"/>
      </a:accent2>
      <a:accent3>
        <a:srgbClr val="F58D17"/>
      </a:accent3>
      <a:accent4>
        <a:srgbClr val="B7DD79"/>
      </a:accent4>
      <a:accent5>
        <a:srgbClr val="009A5B"/>
      </a:accent5>
      <a:accent6>
        <a:srgbClr val="A0D9E0"/>
      </a:accent6>
      <a:hlink>
        <a:srgbClr val="E9354A"/>
      </a:hlink>
      <a:folHlink>
        <a:srgbClr val="954F72"/>
      </a:folHlink>
    </a:clrScheme>
    <a:fontScheme name="Alternate Gothic LT No2">
      <a:majorFont>
        <a:latin typeface="Alternate Gothic LT No2"/>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emplate1" id="{933D8F37-8A6B-41AF-85FD-652AECF45035}" vid="{623E04F6-FA96-49E1-804C-F737D139F7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1901</TotalTime>
  <Words>2409</Words>
  <Application>Microsoft Office PowerPoint</Application>
  <PresentationFormat>Widescreen</PresentationFormat>
  <Paragraphs>186</Paragraphs>
  <Slides>14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Alternate Gothic LT No2</vt:lpstr>
      <vt:lpstr>Arial</vt:lpstr>
      <vt:lpstr>Calibri</vt:lpstr>
      <vt:lpstr>NewsGoth BT</vt:lpstr>
      <vt:lpstr>Wingdings</vt:lpstr>
      <vt:lpstr>TheStudentsUnion-PPT-Theme</vt:lpstr>
      <vt:lpstr>NUS Skills Survey Findings</vt:lpstr>
      <vt:lpstr>Student Demographics</vt:lpstr>
      <vt:lpstr>Student Demographics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ESD - Suggestions from students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NUS Skills Survey Findings</dc:title>
  <dc:creator>Bec Rengel</dc:creator>
  <cp:lastModifiedBy>Helen McCulloch</cp:lastModifiedBy>
  <cp:revision>36</cp:revision>
  <dcterms:created xsi:type="dcterms:W3CDTF">2021-02-01T16:11:58Z</dcterms:created>
  <dcterms:modified xsi:type="dcterms:W3CDTF">2023-05-10T10:19:17Z</dcterms:modified>
</cp:coreProperties>
</file>